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7" r:id="rId12"/>
    <p:sldId id="265" r:id="rId13"/>
    <p:sldId id="270" r:id="rId14"/>
    <p:sldId id="268" r:id="rId15"/>
    <p:sldId id="271" r:id="rId16"/>
    <p:sldId id="272" r:id="rId17"/>
    <p:sldId id="273" r:id="rId18"/>
    <p:sldId id="285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7" r:id="rId27"/>
    <p:sldId id="282" r:id="rId28"/>
    <p:sldId id="281" r:id="rId29"/>
    <p:sldId id="284" r:id="rId30"/>
    <p:sldId id="283" r:id="rId31"/>
    <p:sldId id="286" r:id="rId32"/>
    <p:sldId id="288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291" autoAdjust="0"/>
  </p:normalViewPr>
  <p:slideViewPr>
    <p:cSldViewPr snapToGrid="0">
      <p:cViewPr varScale="1">
        <p:scale>
          <a:sx n="116" d="100"/>
          <a:sy n="116" d="100"/>
        </p:scale>
        <p:origin x="-33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8AF3A5F-BDE7-48C0-AD0A-6E14C3345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26F20572-4A65-4581-A104-94535843F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98EC04E5-FADF-4E3B-9D68-08ADE8327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3CB110D-A699-43F6-BCB6-1BFA2F64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AC51038-FE18-494A-95FD-5153F6D8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6337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6C4C05C-1BE7-4E7C-804D-D75673F40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32799B5-6F52-49FF-8D5E-7ACB8A4F4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719EB45-B735-44BC-AADB-2DE21FBE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C32DFD0F-A1B6-4DE1-9D65-E60DBDBD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375C8485-07A8-44E9-A914-50E736768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467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5C691C13-7BAD-46DE-B8D2-167197408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9D8E3BEA-379D-43ED-A999-8B0C1E848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D5AF49A-B113-4428-AD3C-2CF443E07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5008FC47-274E-4AC0-81AE-296E807C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6FBC7B5-EA47-4167-873A-6E6A34ABF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4874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54938E-39C2-49AC-951B-2DAA0A8E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01681F8-5CB3-4AB4-82A1-DF88D7C2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DF4F1C2-3779-4EB6-8F9B-5A0BF0166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E4356B7-2FF0-4F3C-BCF9-A87897884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24D3378-332C-482E-83C0-AE47A7E06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692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4B1CCB3-F148-4150-A164-006980F6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DF1C0527-FCD6-45AD-A80B-364D9AFEB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96438EB-862E-414B-9BB2-DF773F23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5D103B4-712E-4ACC-BAB0-AEA02479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DE43A85-65AE-48A2-8747-480FA206B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558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92BEC8-42E3-4507-BB20-46671C9C3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C2A1DAB-89EE-42F7-A948-6A3356D4A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361FC99-C29E-41BE-AA38-4BDBDE143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A3E2484F-416C-4D74-9E35-5B16029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F60D28EB-4CC2-4B04-80ED-7922529F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8628447C-CCE0-4817-970A-789873A2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56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9AEEC9A-C8FB-4683-91F2-340C5356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37AC5656-A80D-42A4-9886-89752BBAA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3D632CBF-28F9-45D7-B184-4C589B8F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16AC457-84FE-4D2D-A191-A4C591ADD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688DA1FD-5296-4D43-B3CC-EB4254F8BF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5F1A08B9-236B-4FF9-A94D-2E6190AD3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8D53319B-DB30-479B-8455-C711AEA9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A6A5FA30-0113-4E03-95C1-6018C8C1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4222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F307937-2DF6-4CD8-AAC7-A15AC28D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FBAAA08E-6D3F-4971-B57E-E0157EE3F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722D1E3F-BD0A-48AD-A095-3550D198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F047258E-6199-4625-BD39-6FE40CCD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2528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0073D5DF-7362-4934-8340-79B857C1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6887EFC2-492C-4B9A-9797-8CD17665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60EAEED2-7FFD-444E-A42D-5EAD602E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5920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693B763-D6F2-48CA-ABAF-2C3F6C4D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14820E9-84AB-4034-908A-1CC4EF4F9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08B54A18-3718-4A74-ADFC-905C345FE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7B576DD8-9B7F-4822-B1F0-A59C77D0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497E6E85-3420-47B6-AEC5-281C6D63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5961120-A37C-4E32-8E98-3EFA7F04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9789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CD0CFB2-24E9-44EF-BF00-2332C402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F349467A-6D93-4AC4-AF78-37691D729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14B4881B-E478-44CB-901D-63B17A9A2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B81DD82-39CE-42A2-98DC-7C1E22DA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EACD09C8-CB06-4198-B9FD-8107ECD6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9B723C7F-F22F-4C8D-8DD7-877C38EC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426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16F90DB6-E912-4FA0-A394-174CEE86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23516D8-AFB9-4450-A00C-F8B0BED3B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8B3088D-5249-4B81-9C3A-3813C78E5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8FD76-DB72-46A2-8493-05ABD0AFE452}" type="datetimeFigureOut">
              <a:rPr lang="el-GR" smtClean="0"/>
              <a:pPr/>
              <a:t>3/11/2018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BF1456B-B128-4CFA-A457-2AD0A9EA49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A31C03B-0B3C-4A17-8FFA-201910040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D611E-2174-417A-9978-BD0C0EB5CDA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158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Τίτλος 8">
            <a:extLst>
              <a:ext uri="{FF2B5EF4-FFF2-40B4-BE49-F238E27FC236}">
                <a16:creationId xmlns:a16="http://schemas.microsoft.com/office/drawing/2014/main" xmlns="" id="{A82BA41D-8C76-4312-BACD-3B4CE0C4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3586"/>
          </a:xfrm>
        </p:spPr>
        <p:txBody>
          <a:bodyPr>
            <a:normAutofit/>
          </a:bodyPr>
          <a:lstStyle/>
          <a:p>
            <a:pPr algn="ctr"/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England Journal of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edicine</a:t>
            </a:r>
            <a:r>
              <a:rPr lang="el-GR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Θέση περιεχομένου 10">
            <a:extLst>
              <a:ext uri="{FF2B5EF4-FFF2-40B4-BE49-F238E27FC236}">
                <a16:creationId xmlns:a16="http://schemas.microsoft.com/office/drawing/2014/main" xmlns="" id="{2175A7C6-843B-4F78-AD37-B5BB35D16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402936"/>
              </p:ext>
            </p:extLst>
          </p:nvPr>
        </p:nvGraphicFramePr>
        <p:xfrm>
          <a:off x="2912534" y="1655974"/>
          <a:ext cx="6163734" cy="632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6103">
                  <a:extLst>
                    <a:ext uri="{9D8B030D-6E8A-4147-A177-3AD203B41FA5}">
                      <a16:colId xmlns:a16="http://schemas.microsoft.com/office/drawing/2014/main" xmlns="" val="2069748461"/>
                    </a:ext>
                  </a:extLst>
                </a:gridCol>
                <a:gridCol w="247631">
                  <a:extLst>
                    <a:ext uri="{9D8B030D-6E8A-4147-A177-3AD203B41FA5}">
                      <a16:colId xmlns:a16="http://schemas.microsoft.com/office/drawing/2014/main" xmlns="" val="2142122771"/>
                    </a:ext>
                  </a:extLst>
                </a:gridCol>
              </a:tblGrid>
              <a:tr h="267335">
                <a:tc>
                  <a:txBody>
                    <a:bodyPr/>
                    <a:lstStyle/>
                    <a:p>
                      <a:pPr marL="23495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Case Records of the Massachusetts General Hospital</a:t>
                      </a:r>
                      <a:endParaRPr lang="el-GR" sz="2000" b="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1755" marB="0">
                    <a:noFill/>
                  </a:tcPr>
                </a:tc>
                <a:tc rowSpan="2"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l-GR" sz="1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175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1501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l-GR" sz="1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175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0721135"/>
                  </a:ext>
                </a:extLst>
              </a:tr>
            </a:tbl>
          </a:graphicData>
        </a:graphic>
      </p:graphicFrame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F9FD3D67-ACBD-4603-80D9-B0433079EB55}"/>
              </a:ext>
            </a:extLst>
          </p:cNvPr>
          <p:cNvSpPr/>
          <p:nvPr/>
        </p:nvSpPr>
        <p:spPr>
          <a:xfrm>
            <a:off x="3048000" y="2274838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Founded by Richard C. Cabot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 S. Rosenberg, M.D., Editor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Virginia M. Pierce, M.D., David M.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Dudzinski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M.D.,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Meridale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V. Baggett, M.D.,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C.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Sgroi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M.D., Jo‑Anne O. Shepard, M.D., Associate Editors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Allison R. Bond, M.D., Case Records Editorial Fellow </a:t>
            </a:r>
          </a:p>
          <a:p>
            <a:pPr algn="ctr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Emily K. McDonald, Sally H. Ebeling, Production Editors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xmlns="" id="{1D74DBBD-C775-4909-AB9B-65B02C43F1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2623" y="4176770"/>
            <a:ext cx="2246488" cy="1230608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9D474B9F-1AD1-45A3-8FEB-6CFE8A91E7C5}"/>
              </a:ext>
            </a:extLst>
          </p:cNvPr>
          <p:cNvSpPr/>
          <p:nvPr/>
        </p:nvSpPr>
        <p:spPr>
          <a:xfrm>
            <a:off x="2946401" y="549342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26-2018: A 48-Year-Old Man  with Fever, Chills, Myalgias, and Rash</a:t>
            </a:r>
            <a:endParaRPr 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18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22D6DDAA-70AF-4FC2-91B3-F4CD23EF6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6083865"/>
              </p:ext>
            </p:extLst>
          </p:nvPr>
        </p:nvGraphicFramePr>
        <p:xfrm>
          <a:off x="1" y="11289"/>
          <a:ext cx="12112976" cy="7170597"/>
        </p:xfrm>
        <a:graphic>
          <a:graphicData uri="http://schemas.openxmlformats.org/drawingml/2006/table">
            <a:tbl>
              <a:tblPr firstRow="1" firstCol="1" bandRow="1"/>
              <a:tblGrid>
                <a:gridCol w="4364435">
                  <a:extLst>
                    <a:ext uri="{9D8B030D-6E8A-4147-A177-3AD203B41FA5}">
                      <a16:colId xmlns:a16="http://schemas.microsoft.com/office/drawing/2014/main" xmlns="" val="658970315"/>
                    </a:ext>
                  </a:extLst>
                </a:gridCol>
                <a:gridCol w="1863644">
                  <a:extLst>
                    <a:ext uri="{9D8B030D-6E8A-4147-A177-3AD203B41FA5}">
                      <a16:colId xmlns:a16="http://schemas.microsoft.com/office/drawing/2014/main" xmlns="" val="1400803520"/>
                    </a:ext>
                  </a:extLst>
                </a:gridCol>
                <a:gridCol w="1936050">
                  <a:extLst>
                    <a:ext uri="{9D8B030D-6E8A-4147-A177-3AD203B41FA5}">
                      <a16:colId xmlns:a16="http://schemas.microsoft.com/office/drawing/2014/main" xmlns="" val="1989543550"/>
                    </a:ext>
                  </a:extLst>
                </a:gridCol>
                <a:gridCol w="1966459">
                  <a:extLst>
                    <a:ext uri="{9D8B030D-6E8A-4147-A177-3AD203B41FA5}">
                      <a16:colId xmlns:a16="http://schemas.microsoft.com/office/drawing/2014/main" xmlns="" val="1546986309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xmlns="" val="2183356591"/>
                    </a:ext>
                  </a:extLst>
                </a:gridCol>
              </a:tblGrid>
              <a:tr h="206648">
                <a:tc>
                  <a:txBody>
                    <a:bodyPr/>
                    <a:lstStyle/>
                    <a:p>
                      <a:pPr marL="8128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C7332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</a:t>
                      </a:r>
                      <a:r>
                        <a:rPr lang="el-GR" sz="1200" b="1" dirty="0">
                          <a:solidFill>
                            <a:srgbClr val="C7332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.*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5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5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4268099"/>
                  </a:ext>
                </a:extLst>
              </a:tr>
              <a:tr h="72622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 anchor="b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4490" algn="ctr"/>
                          <a:tab pos="1194435" algn="ctr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 Range, 	Morning of                                  Reference Range,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indent="38735"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Adults, Office of 	Admission, Office of	  Adults,                  </a:t>
                      </a:r>
                    </a:p>
                    <a:p>
                      <a:pPr marL="36195" indent="38735"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Primary Care                         Primary Care                               This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4490" algn="ctr"/>
                          <a:tab pos="1194435" algn="ctr"/>
                          <a:tab pos="2022475" algn="ctr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9370" indent="-330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Admission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9518095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3307468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Hemoglobin (g/dl)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12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13.5–17.5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89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12.2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30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13.5–17.5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9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6710682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Hematocrit (%)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619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41.0–53.0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889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35.2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530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41.0–53.0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30.2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461365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Red‑cell count (per mm</a:t>
                      </a:r>
                      <a:r>
                        <a:rPr lang="en-US" sz="1200" baseline="300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1290" indent="-25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4,200,000– 5,400,000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39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3,910,000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2400" indent="-254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4,500,000– 5,900,000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00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3,360,000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069732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White‑cell count (per mm</a:t>
                      </a:r>
                      <a:r>
                        <a:rPr lang="en-US" sz="1200" baseline="300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977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4500–10,500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18,300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4500–11,000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835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11,000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7980792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Differential count (%)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5314610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2286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Neutrophils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612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45.0–75.0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882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40–70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724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511493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2286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Lymphocytes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12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20.0–44.0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89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40.3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92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22–44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30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209872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2292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Atypical lymphocytes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2032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330835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9845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038235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2292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Monocytes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73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2.0–12.0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89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10.6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6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4–11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84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7972994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2292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Eosinophils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889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0–4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2032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800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0–8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8129876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2292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Bands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527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0–10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984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9606418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Platelet count (per mm</a:t>
                      </a:r>
                      <a:r>
                        <a:rPr lang="el-GR" sz="1200" baseline="300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88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130,000–400,000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90,000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150,000–400,000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581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111,000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2873126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 platelet volume (fl)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66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7.0–11.0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882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12.7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8.4–12.0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3236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Sodium (mmol/liter)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866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135–145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3009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135–145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470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129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412875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Potassium (mmol/liter)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20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3.5–5.5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3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3.4–4.8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97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8731585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Chloride (mmol/liter)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120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96–106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2159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100–108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724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1325458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Carbon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dioxide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mmol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74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21–32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955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86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23–32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724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2421156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Urea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nitrogen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628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6–23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20955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540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8–25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724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546836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Creatinine (mg/dl)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20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0.5–1.4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136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24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0.60–1.50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43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9995397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Glucose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374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65–99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20955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03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70–110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5547151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Calcium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66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8.2–10.1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955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84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8.5–10.5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03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6303057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protein (g/dl)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120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6.4–8.2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2032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03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6.0–8.3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093928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Albumin (g/dl)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20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3.4–5.0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32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3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3.3–5.0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03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4075889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Globulin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(g/dl)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03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2.3–4.1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603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0884420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bilirubin (mg/dl)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27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0.0–1.3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32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3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0.0–1.0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03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0562813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Aspartate aminotransferase (U/liter)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381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10–40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2032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292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10–40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730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088462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Alanine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aminotransferase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(U/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381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20–60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16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19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10.55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76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5732088"/>
                  </a:ext>
                </a:extLst>
              </a:tr>
            </a:tbl>
          </a:graphicData>
        </a:graphic>
      </p:graphicFrame>
      <p:sp>
        <p:nvSpPr>
          <p:cNvPr id="3" name="Οβάλ 2">
            <a:extLst>
              <a:ext uri="{FF2B5EF4-FFF2-40B4-BE49-F238E27FC236}">
                <a16:creationId xmlns:a16="http://schemas.microsoft.com/office/drawing/2014/main" xmlns="" id="{C1567C7B-21C2-47BE-8D8D-EFA8FDCDA4A5}"/>
              </a:ext>
            </a:extLst>
          </p:cNvPr>
          <p:cNvSpPr/>
          <p:nvPr/>
        </p:nvSpPr>
        <p:spPr>
          <a:xfrm>
            <a:off x="6520070" y="1126435"/>
            <a:ext cx="543339" cy="543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xmlns="" id="{BA7A09A0-D29F-4C83-92F8-0965CF15BD15}"/>
              </a:ext>
            </a:extLst>
          </p:cNvPr>
          <p:cNvSpPr/>
          <p:nvPr/>
        </p:nvSpPr>
        <p:spPr>
          <a:xfrm>
            <a:off x="6612835" y="1815548"/>
            <a:ext cx="450574" cy="251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xmlns="" id="{55935B2E-B9B2-4EA5-89F0-2BB7320280A7}"/>
              </a:ext>
            </a:extLst>
          </p:cNvPr>
          <p:cNvSpPr/>
          <p:nvPr/>
        </p:nvSpPr>
        <p:spPr>
          <a:xfrm>
            <a:off x="6520070" y="2213113"/>
            <a:ext cx="848139" cy="7156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xmlns="" id="{7BCDB56E-95E2-48F5-A207-03B6C7176B50}"/>
              </a:ext>
            </a:extLst>
          </p:cNvPr>
          <p:cNvSpPr/>
          <p:nvPr/>
        </p:nvSpPr>
        <p:spPr>
          <a:xfrm>
            <a:off x="7063409" y="2928730"/>
            <a:ext cx="397565" cy="543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xmlns="" id="{78D5B3E1-21FB-4DDE-8E46-50E8F4B9D2BA}"/>
              </a:ext>
            </a:extLst>
          </p:cNvPr>
          <p:cNvSpPr/>
          <p:nvPr/>
        </p:nvSpPr>
        <p:spPr>
          <a:xfrm>
            <a:off x="6520070" y="3472069"/>
            <a:ext cx="543339" cy="2915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xmlns="" id="{E3C08D3B-F3F0-4EAE-916E-AFC52523FD31}"/>
              </a:ext>
            </a:extLst>
          </p:cNvPr>
          <p:cNvSpPr/>
          <p:nvPr/>
        </p:nvSpPr>
        <p:spPr>
          <a:xfrm>
            <a:off x="6096001" y="6389510"/>
            <a:ext cx="1537252" cy="4486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885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C85DFAA9-6A2D-4E35-8FCA-09701F5A3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4049560"/>
              </p:ext>
            </p:extLst>
          </p:nvPr>
        </p:nvGraphicFramePr>
        <p:xfrm>
          <a:off x="79024" y="1582557"/>
          <a:ext cx="12112976" cy="1683605"/>
        </p:xfrm>
        <a:graphic>
          <a:graphicData uri="http://schemas.openxmlformats.org/drawingml/2006/table">
            <a:tbl>
              <a:tblPr firstRow="1" firstCol="1" bandRow="1"/>
              <a:tblGrid>
                <a:gridCol w="4364435">
                  <a:extLst>
                    <a:ext uri="{9D8B030D-6E8A-4147-A177-3AD203B41FA5}">
                      <a16:colId xmlns:a16="http://schemas.microsoft.com/office/drawing/2014/main" xmlns="" val="1613225963"/>
                    </a:ext>
                  </a:extLst>
                </a:gridCol>
                <a:gridCol w="1863644">
                  <a:extLst>
                    <a:ext uri="{9D8B030D-6E8A-4147-A177-3AD203B41FA5}">
                      <a16:colId xmlns:a16="http://schemas.microsoft.com/office/drawing/2014/main" xmlns="" val="686326609"/>
                    </a:ext>
                  </a:extLst>
                </a:gridCol>
                <a:gridCol w="1936050">
                  <a:extLst>
                    <a:ext uri="{9D8B030D-6E8A-4147-A177-3AD203B41FA5}">
                      <a16:colId xmlns:a16="http://schemas.microsoft.com/office/drawing/2014/main" xmlns="" val="3458523572"/>
                    </a:ext>
                  </a:extLst>
                </a:gridCol>
                <a:gridCol w="1966459">
                  <a:extLst>
                    <a:ext uri="{9D8B030D-6E8A-4147-A177-3AD203B41FA5}">
                      <a16:colId xmlns:a16="http://schemas.microsoft.com/office/drawing/2014/main" xmlns="" val="316880274"/>
                    </a:ext>
                  </a:extLst>
                </a:gridCol>
                <a:gridCol w="1982388">
                  <a:extLst>
                    <a:ext uri="{9D8B030D-6E8A-4147-A177-3AD203B41FA5}">
                      <a16:colId xmlns:a16="http://schemas.microsoft.com/office/drawing/2014/main" xmlns="" val="1625237396"/>
                    </a:ext>
                  </a:extLst>
                </a:gridCol>
              </a:tblGrid>
              <a:tr h="23897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Alkaline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phosphatase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(U/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liter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127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30–150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3016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811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03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45–115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5922417"/>
                  </a:ext>
                </a:extLst>
              </a:tr>
              <a:tr h="24975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Erythrocyte sedimentation rate (mm/</a:t>
                      </a:r>
                      <a:r>
                        <a:rPr lang="en-US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</a:t>
                      </a:r>
                      <a:r>
                        <a:rPr lang="en-US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828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&lt;10.0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20320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546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0–15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2053032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C‑reactive protein (mg/liter)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365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0.10–15.00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41.33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30289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&lt;8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7367541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Lactate dehydrogenase (U/liter)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27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85–227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016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84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110–210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7791795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γ‑Glutamyltransferase (U/liter)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546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8–61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476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286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1730540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C3 (mg/dl)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3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86–184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76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9083127"/>
                  </a:ext>
                </a:extLst>
              </a:tr>
              <a:tr h="23897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C4 (mg/dl)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2987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16–38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7368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0191171"/>
                  </a:ext>
                </a:extLst>
              </a:tr>
            </a:tbl>
          </a:graphicData>
        </a:graphic>
      </p:graphicFrame>
      <p:sp>
        <p:nvSpPr>
          <p:cNvPr id="3" name="Οβάλ 2">
            <a:extLst>
              <a:ext uri="{FF2B5EF4-FFF2-40B4-BE49-F238E27FC236}">
                <a16:creationId xmlns:a16="http://schemas.microsoft.com/office/drawing/2014/main" xmlns="" id="{1073E643-44C7-4552-ABAB-0A2F8F974909}"/>
              </a:ext>
            </a:extLst>
          </p:cNvPr>
          <p:cNvSpPr/>
          <p:nvPr/>
        </p:nvSpPr>
        <p:spPr>
          <a:xfrm>
            <a:off x="6281530" y="1582557"/>
            <a:ext cx="1258957" cy="10148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6830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1CE6759-C8FD-4909-896C-76C0EBF3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ΠΡΟΒΛΗΜΑΤΑ ΑΣΘΕΝΟΥΣ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6447EBA-4D3A-44A2-89BE-616D2ADA0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Εμπύρετο</a:t>
            </a:r>
          </a:p>
          <a:p>
            <a:endParaRPr lang="el-GR" dirty="0"/>
          </a:p>
          <a:p>
            <a:r>
              <a:rPr lang="el-GR" dirty="0"/>
              <a:t>Εξάνθημα</a:t>
            </a:r>
          </a:p>
          <a:p>
            <a:endParaRPr lang="el-GR" dirty="0"/>
          </a:p>
          <a:p>
            <a:r>
              <a:rPr lang="el-GR" dirty="0" err="1"/>
              <a:t>Λεμφαδενοπάθεια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Ηπατοσπληνομεγαλία</a:t>
            </a:r>
            <a:endParaRPr lang="el-GR" dirty="0"/>
          </a:p>
          <a:p>
            <a:endParaRPr lang="el-GR" dirty="0"/>
          </a:p>
          <a:p>
            <a:r>
              <a:rPr lang="el-GR" dirty="0"/>
              <a:t>Ε/Ε (</a:t>
            </a:r>
            <a:r>
              <a:rPr lang="en-US" dirty="0"/>
              <a:t>↑WBC, </a:t>
            </a:r>
            <a:r>
              <a:rPr lang="el-GR" dirty="0"/>
              <a:t>άτυπα </a:t>
            </a:r>
            <a:r>
              <a:rPr lang="en-US" dirty="0" err="1"/>
              <a:t>Lym</a:t>
            </a:r>
            <a:r>
              <a:rPr lang="en-US" dirty="0"/>
              <a:t>, ↑Eos, </a:t>
            </a:r>
            <a:r>
              <a:rPr lang="el-GR" dirty="0"/>
              <a:t>↑ηπατικά-</a:t>
            </a:r>
            <a:r>
              <a:rPr lang="el-GR" dirty="0" err="1"/>
              <a:t>χολοστατικά</a:t>
            </a:r>
            <a:r>
              <a:rPr lang="el-GR" dirty="0"/>
              <a:t> ένζυμα, αναιμία, ↑</a:t>
            </a:r>
            <a:r>
              <a:rPr lang="en-US" dirty="0"/>
              <a:t>TKE,</a:t>
            </a:r>
            <a:r>
              <a:rPr lang="el-GR" dirty="0"/>
              <a:t>↓</a:t>
            </a:r>
            <a:r>
              <a:rPr lang="en-US" dirty="0" err="1"/>
              <a:t>Plt</a:t>
            </a:r>
            <a:r>
              <a:rPr lang="en-US" dirty="0"/>
              <a:t>)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2606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89524D2-58CC-4036-B14C-38D1F34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l-GR"/>
              <a:t>ΔΙΑΦΟΡΙΚΗ ΔΙΑΓΝΩΣΗ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A350CFF-C172-4DE1-8140-73A12F1C8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l-GR"/>
              <a:t>ΜΟΝΟΠΥΡΗΝΙΚΟ ΣΥΝΔΡΟΜΟ (</a:t>
            </a:r>
            <a:r>
              <a:rPr lang="en-US"/>
              <a:t>EBV, CMV, HIV, HHV 6, </a:t>
            </a:r>
            <a:r>
              <a:rPr lang="el-GR"/>
              <a:t>ΑΔΕΝΟΙΟΙ, </a:t>
            </a:r>
            <a:r>
              <a:rPr lang="en-US"/>
              <a:t>TOXO)</a:t>
            </a:r>
          </a:p>
          <a:p>
            <a:r>
              <a:rPr lang="el-GR"/>
              <a:t>ΑΛΛΕΣ ΛΟΙΜΩΞΕΙΣ (</a:t>
            </a:r>
            <a:r>
              <a:rPr lang="en-US"/>
              <a:t>HAV/HBV/HCV, </a:t>
            </a:r>
            <a:r>
              <a:rPr lang="el-GR"/>
              <a:t>ΠΑΡΑΣΙΤΩΣΗ</a:t>
            </a:r>
            <a:r>
              <a:rPr lang="en-US"/>
              <a:t>-</a:t>
            </a:r>
            <a:r>
              <a:rPr lang="el-GR"/>
              <a:t>ΕΛΜΙΝΘΙΑΣΕΙΣ</a:t>
            </a:r>
            <a:r>
              <a:rPr lang="en-US"/>
              <a:t>/TRICHINELLA/TOXOCARIA</a:t>
            </a:r>
            <a:r>
              <a:rPr lang="el-GR"/>
              <a:t>, ΑΣΠΕΡΓΙΛΛΩΣΗ, ΚΟΚΚΙΔΙΟΕΙΔΟΜΥΚΗΤΙΑΣΗ)</a:t>
            </a:r>
          </a:p>
          <a:p>
            <a:r>
              <a:rPr lang="el-GR"/>
              <a:t>ν. </a:t>
            </a:r>
            <a:r>
              <a:rPr lang="en-US"/>
              <a:t>ADDISON</a:t>
            </a:r>
          </a:p>
          <a:p>
            <a:r>
              <a:rPr lang="el-GR"/>
              <a:t>ΡΑ, </a:t>
            </a:r>
            <a:r>
              <a:rPr lang="en-US"/>
              <a:t>CHURG STRAUSS</a:t>
            </a:r>
            <a:r>
              <a:rPr lang="el-GR"/>
              <a:t>,</a:t>
            </a:r>
            <a:r>
              <a:rPr lang="en-US"/>
              <a:t> </a:t>
            </a:r>
            <a:r>
              <a:rPr lang="el-GR"/>
              <a:t>ΣΑΡΚΟΕΙΔΩΣΗ</a:t>
            </a:r>
            <a:endParaRPr lang="en-US"/>
          </a:p>
          <a:p>
            <a:r>
              <a:rPr lang="el-GR"/>
              <a:t>ΗΩΣΙΝΟΦΙΛΙΚΑ ΣΥΝΔΡΟΜΑ (ΙΔΙΟΠΑΘΕΣ, ΗΩΣΙΝΟΦΙΛΙΑΣ-ΜΥΑΛΓΙΑΣ, ΠΝΕΥΜΟΝΙΚΑ-</a:t>
            </a:r>
            <a:r>
              <a:rPr lang="en-US"/>
              <a:t>L</a:t>
            </a:r>
            <a:r>
              <a:rPr lang="az-Cyrl-AZ"/>
              <a:t>Ӧ</a:t>
            </a:r>
            <a:r>
              <a:rPr lang="en-US"/>
              <a:t>FFLER</a:t>
            </a:r>
            <a:r>
              <a:rPr lang="el-GR"/>
              <a:t>, </a:t>
            </a:r>
            <a:r>
              <a:rPr lang="en-US"/>
              <a:t>DRESS)</a:t>
            </a:r>
          </a:p>
          <a:p>
            <a:r>
              <a:rPr lang="el-GR"/>
              <a:t>ΑΛΛΕΡΓΙΚΗ ΑΝΤΙΔΡΑΣΗ-ΚΝΙΔΩΣΗ</a:t>
            </a:r>
            <a:endParaRPr lang="en-US"/>
          </a:p>
          <a:p>
            <a:r>
              <a:rPr lang="el-GR"/>
              <a:t>ΚΑΚΟΗΘΕΙΕΣ (</a:t>
            </a:r>
            <a:r>
              <a:rPr lang="en-US"/>
              <a:t>HODGKIN, </a:t>
            </a:r>
            <a:r>
              <a:rPr lang="el-GR"/>
              <a:t>ΣΠΟΓΓΩΔΗΣ ΜΥΚΗΤΙΑΣΗ, ΧΜΛ, ΗΩΣΙΝΟΦΙΛΙΚΗ ΛΕΥΧΑΙΜΙΑ, </a:t>
            </a:r>
            <a:r>
              <a:rPr lang="en-US"/>
              <a:t>CA </a:t>
            </a:r>
            <a:r>
              <a:rPr lang="el-GR"/>
              <a:t>ΠΝΕΥΜΟΝΑ/ΣΤΟΜΑΧΟΥ/ΠΑΓΚΡΕΑΤΟΣ/ΜΗΤΡΑΣ/ΩΟΘΗΚΩΝ)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4749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xmlns="" id="{C44CAA48-F0A0-4F2B-BB97-FB8B69947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0390687"/>
              </p:ext>
            </p:extLst>
          </p:nvPr>
        </p:nvGraphicFramePr>
        <p:xfrm>
          <a:off x="-104172" y="1046876"/>
          <a:ext cx="12296171" cy="5896037"/>
        </p:xfrm>
        <a:graphic>
          <a:graphicData uri="http://schemas.openxmlformats.org/drawingml/2006/table">
            <a:tbl>
              <a:tblPr firstRow="1" firstCol="1" bandRow="1"/>
              <a:tblGrid>
                <a:gridCol w="4457620">
                  <a:extLst>
                    <a:ext uri="{9D8B030D-6E8A-4147-A177-3AD203B41FA5}">
                      <a16:colId xmlns:a16="http://schemas.microsoft.com/office/drawing/2014/main" xmlns="" val="456128762"/>
                    </a:ext>
                  </a:extLst>
                </a:gridCol>
                <a:gridCol w="1903436">
                  <a:extLst>
                    <a:ext uri="{9D8B030D-6E8A-4147-A177-3AD203B41FA5}">
                      <a16:colId xmlns:a16="http://schemas.microsoft.com/office/drawing/2014/main" xmlns="" val="141480976"/>
                    </a:ext>
                  </a:extLst>
                </a:gridCol>
                <a:gridCol w="1958159">
                  <a:extLst>
                    <a:ext uri="{9D8B030D-6E8A-4147-A177-3AD203B41FA5}">
                      <a16:colId xmlns:a16="http://schemas.microsoft.com/office/drawing/2014/main" xmlns="" val="401232634"/>
                    </a:ext>
                  </a:extLst>
                </a:gridCol>
                <a:gridCol w="2043941">
                  <a:extLst>
                    <a:ext uri="{9D8B030D-6E8A-4147-A177-3AD203B41FA5}">
                      <a16:colId xmlns:a16="http://schemas.microsoft.com/office/drawing/2014/main" xmlns="" val="4091471649"/>
                    </a:ext>
                  </a:extLst>
                </a:gridCol>
                <a:gridCol w="1933015">
                  <a:extLst>
                    <a:ext uri="{9D8B030D-6E8A-4147-A177-3AD203B41FA5}">
                      <a16:colId xmlns:a16="http://schemas.microsoft.com/office/drawing/2014/main" xmlns="" val="3535895678"/>
                    </a:ext>
                  </a:extLst>
                </a:gridCol>
              </a:tblGrid>
              <a:tr h="223729">
                <a:tc>
                  <a:txBody>
                    <a:bodyPr/>
                    <a:lstStyle/>
                    <a:p>
                      <a:pPr marL="8128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 dirty="0" err="1">
                          <a:solidFill>
                            <a:srgbClr val="C7332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Table</a:t>
                      </a:r>
                      <a:r>
                        <a:rPr lang="el-GR" sz="1200" b="1" dirty="0">
                          <a:solidFill>
                            <a:srgbClr val="C7332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1.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Continued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.)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888557"/>
                  </a:ext>
                </a:extLst>
              </a:tr>
              <a:tr h="745438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 anchor="b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94435" algn="ctr"/>
                        </a:tabLst>
                      </a:pP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Reference Range, 	Morning of 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95" indent="38735" algn="l">
                        <a:lnSpc>
                          <a:spcPct val="92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Adults, Office  of	Admission, Office           Reference Range,   Primary Care 	                          of Primary Care                Adults, This 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4490" algn="ctr"/>
                          <a:tab pos="1194435" algn="ctr"/>
                          <a:tab pos="2022475" algn="ctr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Physician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el-GR" sz="1200" b="1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</a:t>
                      </a:r>
                      <a:r>
                        <a:rPr lang="el-GR" sz="12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3020" indent="-3302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Admission,  This Hospital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6814750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Cytomegalovirus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antigenemia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assay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3017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5454886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2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Antitreponemal antibody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017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5119695"/>
                  </a:ext>
                </a:extLst>
              </a:tr>
              <a:tr h="238510">
                <a:tc>
                  <a:txBody>
                    <a:bodyPr/>
                    <a:lstStyle/>
                    <a:p>
                      <a:pPr marL="381635" indent="-304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HIV‑1 and HIV‑2 antibody and HIV‑1 p24 antigen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3017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6936651"/>
                  </a:ext>
                </a:extLst>
              </a:tr>
              <a:tr h="238510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HIV‑1 on PCR assay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9144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detected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7784768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 A virus total antibody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23115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 A virus IgM antibody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4719695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 B virus surface antigen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2799673"/>
                  </a:ext>
                </a:extLst>
              </a:tr>
              <a:tr h="238510">
                <a:tc>
                  <a:txBody>
                    <a:bodyPr/>
                    <a:lstStyle/>
                    <a:p>
                      <a:pPr marL="381635" indent="-3048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 B virus surface antibody,  qualitative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966396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 B virus core antibody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7410222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Hepatitis C virus antibody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6185727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Tryptase (ng/ml)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4828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&lt;11.5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155035"/>
                  </a:ext>
                </a:extLst>
              </a:tr>
              <a:tr h="311462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Antinuclear antibody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59385" indent="-13398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 at 1:40 and 1:160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1194817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b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Urine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8304572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413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Yellow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2796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Yellow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7109832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R="14605" indent="1460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127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5.0–9.0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3741400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gravity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635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1.001–1.035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1556292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Glucose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911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2480290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Ketones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11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4994470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Protein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26289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9354020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Leukocytes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11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1160350"/>
                  </a:ext>
                </a:extLst>
              </a:tr>
              <a:tr h="223729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911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53272" marT="24214" marB="179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927850"/>
                  </a:ext>
                </a:extLst>
              </a:tr>
            </a:tbl>
          </a:graphicData>
        </a:graphic>
      </p:graphicFrame>
      <p:graphicFrame>
        <p:nvGraphicFramePr>
          <p:cNvPr id="3" name="Πίνακας 2">
            <a:extLst>
              <a:ext uri="{FF2B5EF4-FFF2-40B4-BE49-F238E27FC236}">
                <a16:creationId xmlns:a16="http://schemas.microsoft.com/office/drawing/2014/main" xmlns="" id="{69679E67-0BF0-41D4-91D3-5C4D5E1F4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4009103"/>
              </p:ext>
            </p:extLst>
          </p:nvPr>
        </p:nvGraphicFramePr>
        <p:xfrm>
          <a:off x="135466" y="0"/>
          <a:ext cx="10501668" cy="1058450"/>
        </p:xfrm>
        <a:graphic>
          <a:graphicData uri="http://schemas.openxmlformats.org/drawingml/2006/table">
            <a:tbl>
              <a:tblPr firstRow="1" firstCol="1" bandRow="1"/>
              <a:tblGrid>
                <a:gridCol w="2768098">
                  <a:extLst>
                    <a:ext uri="{9D8B030D-6E8A-4147-A177-3AD203B41FA5}">
                      <a16:colId xmlns:a16="http://schemas.microsoft.com/office/drawing/2014/main" xmlns="" val="3324367644"/>
                    </a:ext>
                  </a:extLst>
                </a:gridCol>
                <a:gridCol w="1860043">
                  <a:extLst>
                    <a:ext uri="{9D8B030D-6E8A-4147-A177-3AD203B41FA5}">
                      <a16:colId xmlns:a16="http://schemas.microsoft.com/office/drawing/2014/main" xmlns="" val="4162653827"/>
                    </a:ext>
                  </a:extLst>
                </a:gridCol>
                <a:gridCol w="1932309">
                  <a:extLst>
                    <a:ext uri="{9D8B030D-6E8A-4147-A177-3AD203B41FA5}">
                      <a16:colId xmlns:a16="http://schemas.microsoft.com/office/drawing/2014/main" xmlns="" val="1579450778"/>
                    </a:ext>
                  </a:extLst>
                </a:gridCol>
                <a:gridCol w="1962660">
                  <a:extLst>
                    <a:ext uri="{9D8B030D-6E8A-4147-A177-3AD203B41FA5}">
                      <a16:colId xmlns:a16="http://schemas.microsoft.com/office/drawing/2014/main" xmlns="" val="4042934784"/>
                    </a:ext>
                  </a:extLst>
                </a:gridCol>
                <a:gridCol w="1978558">
                  <a:extLst>
                    <a:ext uri="{9D8B030D-6E8A-4147-A177-3AD203B41FA5}">
                      <a16:colId xmlns:a16="http://schemas.microsoft.com/office/drawing/2014/main" xmlns="" val="2213074445"/>
                    </a:ext>
                  </a:extLst>
                </a:gridCol>
              </a:tblGrid>
              <a:tr h="18519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Cryoprotein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6921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 present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683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0034124"/>
                  </a:ext>
                </a:extLst>
              </a:tr>
              <a:tr h="18519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Heterophile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antibody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6954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Weakly</a:t>
                      </a:r>
                      <a:r>
                        <a:rPr lang="el-GR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565307"/>
                  </a:ext>
                </a:extLst>
              </a:tr>
              <a:tr h="18519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 IgM antibody to viral capsid antigen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954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716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7745411"/>
                  </a:ext>
                </a:extLst>
              </a:tr>
              <a:tr h="185195">
                <a:tc>
                  <a:txBody>
                    <a:bodyPr/>
                    <a:lstStyle/>
                    <a:p>
                      <a:pPr marL="7683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 IgG antibody to viral capsid antigen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6954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tc>
                  <a:txBody>
                    <a:bodyPr/>
                    <a:lstStyle/>
                    <a:p>
                      <a:pPr marL="15875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6687521"/>
                  </a:ext>
                </a:extLst>
              </a:tr>
              <a:tr h="185195">
                <a:tc>
                  <a:txBody>
                    <a:bodyPr/>
                    <a:lstStyle/>
                    <a:p>
                      <a:pPr marL="77470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EBV IgG antibody to nuclear antigen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60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181717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954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9385" indent="1460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 err="1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l-GR" sz="12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4194" marT="14272" marB="1129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3259972"/>
                  </a:ext>
                </a:extLst>
              </a:tr>
            </a:tbl>
          </a:graphicData>
        </a:graphic>
      </p:graphicFrame>
      <p:sp>
        <p:nvSpPr>
          <p:cNvPr id="4" name="Οβάλ 3">
            <a:extLst>
              <a:ext uri="{FF2B5EF4-FFF2-40B4-BE49-F238E27FC236}">
                <a16:creationId xmlns:a16="http://schemas.microsoft.com/office/drawing/2014/main" xmlns="" id="{7AF1C8BD-18ED-4CF6-A166-D72C6B0EEE39}"/>
              </a:ext>
            </a:extLst>
          </p:cNvPr>
          <p:cNvSpPr/>
          <p:nvPr/>
        </p:nvSpPr>
        <p:spPr>
          <a:xfrm>
            <a:off x="8613913" y="198783"/>
            <a:ext cx="1378226" cy="2252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40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55F5A39-CAF2-4CD1-8B92-51B6452F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3408"/>
          </a:xfrm>
        </p:spPr>
        <p:txBody>
          <a:bodyPr/>
          <a:lstStyle/>
          <a:p>
            <a:r>
              <a:rPr lang="el-GR" dirty="0"/>
              <a:t>ΠΟΡΕΙΑ ΝΟΣΟΥ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C55380C-0F2A-407B-B7D6-0E248E7B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534"/>
            <a:ext cx="10515600" cy="4788429"/>
          </a:xfrm>
        </p:spPr>
        <p:txBody>
          <a:bodyPr>
            <a:normAutofit fontScale="92500"/>
          </a:bodyPr>
          <a:lstStyle/>
          <a:p>
            <a:r>
              <a:rPr lang="en-US" dirty="0"/>
              <a:t>CT </a:t>
            </a:r>
            <a:r>
              <a:rPr lang="el-GR" dirty="0"/>
              <a:t>ΘΩΡΑΚΟΣ-ΚΟΙΛΙΑΣ-ΟΠΙΣΘΟΠΕΡΙΤΟΝΑ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ΪΚΟΥ ΧΩΡΟΥ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κεντρολοβιακό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εμφύσημα, όζοι (2-3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mm)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άνω λοβών,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λεμφαδενοπάθεια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σπληνομεγαλία (15,2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cm)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 κύστη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ΗΛΕΚΤΡΟΦΟΡΗΣΗ ΠΡΩΤΕΪΝΩΝ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διάχυτη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υπεργαμμασφαιριναιμία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ΚΑΛΛΙΕΡΓΕΙΕΣ ΑΙΜΑΤΟΣ-ΟΥΡΩΝ επί 38,4˚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C→ (-)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U/S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ΑΓΓΕΙΩΝ ΑΝΩ-ΚΑΤΩ ΑΚΡΩΝ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(-)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DVT,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βουβωνική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λεμφαδενοπάθεια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PET-SCAN: LNs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τραχηλικά-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υπερκλείδια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παρατραχειακά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-μασχαλιαία-πύλη ήπατος-βουβωνικά, διάχυτη πρόσληψη στο σπλήνα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ΚΥΤΤΑΡΟΜΕΤΡΙΑ ΡΟΗΣ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-)</a:t>
            </a:r>
          </a:p>
          <a:p>
            <a:r>
              <a:rPr lang="el-GR" dirty="0"/>
              <a:t>ΒΙΟΨΙΑ ΒΟΥΒΩΝΙΚΟΥ ΛΕΜΦΑΔΕΝΑ</a:t>
            </a:r>
            <a:r>
              <a:rPr lang="en-US" dirty="0"/>
              <a:t>: </a:t>
            </a:r>
            <a:r>
              <a:rPr lang="el-GR" dirty="0" err="1"/>
              <a:t>παραφλοιώδης</a:t>
            </a:r>
            <a:r>
              <a:rPr lang="el-GR" dirty="0"/>
              <a:t> υπερπλασία, (-) </a:t>
            </a:r>
            <a:r>
              <a:rPr lang="el-GR" dirty="0" err="1"/>
              <a:t>κυτταρομετρία</a:t>
            </a:r>
            <a:r>
              <a:rPr lang="el-GR" dirty="0"/>
              <a:t> ροής</a:t>
            </a:r>
          </a:p>
        </p:txBody>
      </p:sp>
    </p:spTree>
    <p:extLst>
      <p:ext uri="{BB962C8B-B14F-4D97-AF65-F5344CB8AC3E}">
        <p14:creationId xmlns:p14="http://schemas.microsoft.com/office/powerpoint/2010/main" xmlns="" val="589399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61B246C-6337-425B-991B-ACF0BE323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CBC2F653-C582-403E-B499-04792DC16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911" y="474133"/>
            <a:ext cx="11161889" cy="638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2693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D3310C32-D603-4023-B5FE-64343A6EA1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9822" y="414540"/>
            <a:ext cx="9922934" cy="6443459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66531344-FD3A-40B0-A714-77C4B72767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2824" y="951508"/>
            <a:ext cx="4992776" cy="40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198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E6416B4-9FDD-484B-8A90-4931FCEF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ΗΩΣΙΝΟΦΙΛΙΑ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3F57D6FF-79B3-434C-B10A-1EAAC0B684A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ΗΠΙΑ (500-&lt;1500)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ΜΕΤΡΙΑ (1500-5000)</a:t>
            </a:r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ΣΟΒΑΡΗ (&gt;5000)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xmlns="" id="{C98E18EF-5D90-4625-AEE1-911DAFECCF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ΠΡΩΤΟΠΑΘΗΣ (αιματολογική κακοήθεια- </a:t>
            </a:r>
            <a:r>
              <a:rPr lang="el-GR" dirty="0" err="1"/>
              <a:t>κλωνική</a:t>
            </a:r>
            <a:r>
              <a:rPr lang="el-GR" dirty="0"/>
              <a:t> αύξηση)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ΔΕΥΤΕΡΟΠΑΘΗΣ (αλλεργία, λοιμώξεις, φάρμακα, τοξίνες, </a:t>
            </a:r>
            <a:r>
              <a:rPr lang="en-US" dirty="0"/>
              <a:t>Addison</a:t>
            </a:r>
            <a:r>
              <a:rPr lang="el-GR" dirty="0"/>
              <a:t>, λεμφώματα, </a:t>
            </a:r>
            <a:r>
              <a:rPr lang="el-GR" dirty="0" err="1"/>
              <a:t>αυτοάνοσα</a:t>
            </a:r>
            <a:r>
              <a:rPr lang="el-GR" dirty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/>
              <a:t>ΙΔΙΟΠΑΘΗΣ (</a:t>
            </a:r>
            <a:r>
              <a:rPr lang="el-GR" dirty="0" err="1"/>
              <a:t>υπερηωσινοφιλικά</a:t>
            </a:r>
            <a:r>
              <a:rPr lang="el-GR" dirty="0"/>
              <a:t> σύνδρομα)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81953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BB89D8D-DDBC-4997-AE50-D03014A4E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ΑΙΤΙΑ ΕΙΣΟΔΟΥ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9468B44-96AB-49FB-84F0-D3400384F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Άντρας 48 ετών προσέρχεται με</a:t>
            </a:r>
            <a:r>
              <a:rPr lang="en-US" sz="2400" dirty="0"/>
              <a:t>:</a:t>
            </a:r>
          </a:p>
          <a:p>
            <a:r>
              <a:rPr lang="el-GR" sz="2400" i="1" dirty="0"/>
              <a:t>εμπύρετο και </a:t>
            </a:r>
            <a:r>
              <a:rPr lang="el-GR" sz="2400" i="1" dirty="0" err="1"/>
              <a:t>φρίκια</a:t>
            </a:r>
            <a:endParaRPr lang="el-GR" sz="2400" i="1" dirty="0"/>
          </a:p>
          <a:p>
            <a:endParaRPr lang="el-GR" sz="2400" dirty="0"/>
          </a:p>
          <a:p>
            <a:r>
              <a:rPr lang="el-GR" sz="2400" i="1" dirty="0"/>
              <a:t>μυαλγίες</a:t>
            </a:r>
          </a:p>
          <a:p>
            <a:endParaRPr lang="el-GR" sz="2400" dirty="0"/>
          </a:p>
          <a:p>
            <a:r>
              <a:rPr lang="el-GR" sz="2400" i="1" dirty="0"/>
              <a:t>διάρροιες</a:t>
            </a:r>
          </a:p>
          <a:p>
            <a:endParaRPr lang="el-GR" sz="2400" dirty="0"/>
          </a:p>
          <a:p>
            <a:r>
              <a:rPr lang="el-GR" sz="2400" i="1" dirty="0"/>
              <a:t>διάχυτο εξάνθημα</a:t>
            </a:r>
          </a:p>
        </p:txBody>
      </p:sp>
    </p:spTree>
    <p:extLst>
      <p:ext uri="{BB962C8B-B14F-4D97-AF65-F5344CB8AC3E}">
        <p14:creationId xmlns:p14="http://schemas.microsoft.com/office/powerpoint/2010/main" xmlns="" val="371520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2A57EC6-0330-4194-9DAF-FD9A5946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ΚΑΚΟΗΘΕΙΕΣ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F65EDFEF-B963-4AEA-ADBA-885A300E3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3A9846E4-E094-4C4A-A354-F26781469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61523"/>
            <a:ext cx="5157787" cy="3628140"/>
          </a:xfrm>
        </p:spPr>
        <p:txBody>
          <a:bodyPr/>
          <a:lstStyle/>
          <a:p>
            <a:r>
              <a:rPr lang="el-GR" dirty="0"/>
              <a:t>Εμπύρετο</a:t>
            </a:r>
          </a:p>
          <a:p>
            <a:endParaRPr lang="el-GR" dirty="0"/>
          </a:p>
          <a:p>
            <a:r>
              <a:rPr lang="el-GR" dirty="0" err="1"/>
              <a:t>Λεμφαδενοπάθεια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Ηπατοσπληνομεγαλία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xmlns="" id="{A7DB9EDD-9D66-4381-8653-27D100451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xmlns="" id="{9F39B4D1-BE40-4990-A3D5-0D2F25E7A4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(-) </a:t>
            </a:r>
            <a:r>
              <a:rPr lang="el-GR" dirty="0" err="1"/>
              <a:t>κυτταρομετρία</a:t>
            </a:r>
            <a:endParaRPr lang="en-US" dirty="0"/>
          </a:p>
          <a:p>
            <a:endParaRPr lang="el-GR" dirty="0"/>
          </a:p>
          <a:p>
            <a:r>
              <a:rPr lang="el-GR" dirty="0"/>
              <a:t>(-) βιοψία</a:t>
            </a:r>
            <a:r>
              <a:rPr lang="en-US" dirty="0"/>
              <a:t> </a:t>
            </a:r>
            <a:r>
              <a:rPr lang="el-GR" dirty="0"/>
              <a:t>λεμφαδένα</a:t>
            </a:r>
            <a:endParaRPr lang="en-US" dirty="0"/>
          </a:p>
          <a:p>
            <a:endParaRPr lang="el-GR" dirty="0"/>
          </a:p>
          <a:p>
            <a:r>
              <a:rPr lang="el-GR" dirty="0"/>
              <a:t>(-) </a:t>
            </a:r>
            <a:r>
              <a:rPr lang="en-US" dirty="0"/>
              <a:t>PET-SCAN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9" name="Σύμβολο πολλαπλασιασμού 8">
            <a:extLst>
              <a:ext uri="{FF2B5EF4-FFF2-40B4-BE49-F238E27FC236}">
                <a16:creationId xmlns:a16="http://schemas.microsoft.com/office/drawing/2014/main" xmlns="" id="{938DC03A-448F-4DBF-AA18-978E54D5ABC0}"/>
              </a:ext>
            </a:extLst>
          </p:cNvPr>
          <p:cNvSpPr/>
          <p:nvPr/>
        </p:nvSpPr>
        <p:spPr>
          <a:xfrm>
            <a:off x="7846738" y="1411115"/>
            <a:ext cx="1512710" cy="124177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χήμα L 10">
            <a:extLst>
              <a:ext uri="{FF2B5EF4-FFF2-40B4-BE49-F238E27FC236}">
                <a16:creationId xmlns:a16="http://schemas.microsoft.com/office/drawing/2014/main" xmlns="" id="{C7049205-B2CF-4F4B-9410-E6A5AAFCAA7B}"/>
              </a:ext>
            </a:extLst>
          </p:cNvPr>
          <p:cNvSpPr/>
          <p:nvPr/>
        </p:nvSpPr>
        <p:spPr>
          <a:xfrm rot="18579646">
            <a:off x="2857145" y="1702129"/>
            <a:ext cx="1023135" cy="568378"/>
          </a:xfrm>
          <a:prstGeom prst="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04161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092E50A-63FD-4CC1-B592-5CA7C294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ν.</a:t>
            </a:r>
            <a:r>
              <a:rPr lang="en-US" dirty="0"/>
              <a:t>Addison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617FB42-5EFC-408A-82E8-DC62B076A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687A31AC-0B9C-4DEA-8919-38E9EDD74B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Εμπύρετο</a:t>
            </a:r>
          </a:p>
          <a:p>
            <a:endParaRPr lang="el-GR" dirty="0"/>
          </a:p>
          <a:p>
            <a:r>
              <a:rPr lang="el-GR" dirty="0"/>
              <a:t>Κόπωση</a:t>
            </a:r>
          </a:p>
          <a:p>
            <a:endParaRPr lang="el-GR" dirty="0"/>
          </a:p>
          <a:p>
            <a:r>
              <a:rPr lang="el-GR" dirty="0"/>
              <a:t>Απώλεια βάρους</a:t>
            </a:r>
          </a:p>
          <a:p>
            <a:endParaRPr lang="el-GR" dirty="0"/>
          </a:p>
          <a:p>
            <a:r>
              <a:rPr lang="el-GR" dirty="0"/>
              <a:t>Κοιλιακό άλγος</a:t>
            </a:r>
          </a:p>
          <a:p>
            <a:endParaRPr lang="el-GR" dirty="0"/>
          </a:p>
          <a:p>
            <a:r>
              <a:rPr lang="el-GR" dirty="0" err="1"/>
              <a:t>Τρανσαμινασαιμία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EC4CDE49-9EBF-4B73-94A6-71087F6C4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23029201-6C80-454C-A173-BE218FF9E5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err="1"/>
              <a:t>ηωσινοφιλίας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 err="1"/>
              <a:t>κφ</a:t>
            </a:r>
            <a:r>
              <a:rPr lang="el-GR" dirty="0"/>
              <a:t> τιμές ΑΠ</a:t>
            </a:r>
          </a:p>
        </p:txBody>
      </p:sp>
      <p:sp>
        <p:nvSpPr>
          <p:cNvPr id="7" name="Σχήμα L 6">
            <a:extLst>
              <a:ext uri="{FF2B5EF4-FFF2-40B4-BE49-F238E27FC236}">
                <a16:creationId xmlns:a16="http://schemas.microsoft.com/office/drawing/2014/main" xmlns="" id="{B5FDC5DD-D554-4F34-A4D1-A6C3C8696CDB}"/>
              </a:ext>
            </a:extLst>
          </p:cNvPr>
          <p:cNvSpPr/>
          <p:nvPr/>
        </p:nvSpPr>
        <p:spPr>
          <a:xfrm rot="18447599">
            <a:off x="2903668" y="1571844"/>
            <a:ext cx="1030028" cy="65218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ύμβολο πολλαπλασιασμού 7">
            <a:extLst>
              <a:ext uri="{FF2B5EF4-FFF2-40B4-BE49-F238E27FC236}">
                <a16:creationId xmlns:a16="http://schemas.microsoft.com/office/drawing/2014/main" xmlns="" id="{B5EBC46E-68B0-4957-A752-AB95EBE9CDD6}"/>
              </a:ext>
            </a:extLst>
          </p:cNvPr>
          <p:cNvSpPr/>
          <p:nvPr/>
        </p:nvSpPr>
        <p:spPr>
          <a:xfrm>
            <a:off x="8004389" y="1438612"/>
            <a:ext cx="1444411" cy="1214277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5974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78FA9DE-97BA-4D2C-8F52-E41A1295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ΠΑΡΑΣΙΤΩΣΗ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5980232-6DC9-4517-BE21-372F67CC3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690688"/>
            <a:ext cx="5157787" cy="82391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ABAA88CF-32A8-4A0D-8DA8-3CE985A000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Trichinella: </a:t>
            </a:r>
            <a:endParaRPr lang="el-GR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εμπύρετο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μυαλγίες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εξάνθημα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οίδημα προσώπου</a:t>
            </a:r>
          </a:p>
          <a:p>
            <a:r>
              <a:rPr lang="en-US" i="1" dirty="0"/>
              <a:t>Toxocariasis(</a:t>
            </a:r>
            <a:r>
              <a:rPr lang="en-US" i="1" dirty="0" err="1"/>
              <a:t>canis</a:t>
            </a:r>
            <a:r>
              <a:rPr lang="en-US" i="1" dirty="0"/>
              <a:t>, </a:t>
            </a:r>
            <a:r>
              <a:rPr lang="en-US" i="1" dirty="0" err="1"/>
              <a:t>cati</a:t>
            </a:r>
            <a:r>
              <a:rPr lang="en-US" i="1" dirty="0"/>
              <a:t>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εμπύρετο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κοιλιακό άλγος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ηπατομεγαλία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err="1"/>
              <a:t>κνιδωτικό</a:t>
            </a:r>
            <a:r>
              <a:rPr lang="el-GR" dirty="0"/>
              <a:t> εξάνθημα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l-GR" i="1" dirty="0"/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83D3D814-1A59-41A2-93B1-543541856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55B00659-DCA4-4E78-A8D9-96A7E9BD2E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Trichinella: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χωρίς κατανάλωση άψητου χοιρινού/ωμού κρέατος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CPK </a:t>
            </a:r>
            <a:r>
              <a:rPr lang="el-GR" dirty="0" err="1"/>
              <a:t>κφ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r>
              <a:rPr lang="en-US" i="1" dirty="0"/>
              <a:t>Toxocariasis: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χωρίς έκθεση (κατάποση χώματος που περιέχει περιττώματα σκύλου ή γάτας τα οποία φέρουν </a:t>
            </a:r>
            <a:r>
              <a:rPr lang="el-GR" dirty="0" err="1"/>
              <a:t>κύστεις</a:t>
            </a:r>
            <a:r>
              <a:rPr lang="el-GR" dirty="0"/>
              <a:t>)</a:t>
            </a:r>
          </a:p>
        </p:txBody>
      </p:sp>
      <p:sp>
        <p:nvSpPr>
          <p:cNvPr id="7" name="Σχήμα L 6">
            <a:extLst>
              <a:ext uri="{FF2B5EF4-FFF2-40B4-BE49-F238E27FC236}">
                <a16:creationId xmlns:a16="http://schemas.microsoft.com/office/drawing/2014/main" xmlns="" id="{B0590A39-A6E6-4D11-B71E-7773B74C2A86}"/>
              </a:ext>
            </a:extLst>
          </p:cNvPr>
          <p:cNvSpPr/>
          <p:nvPr/>
        </p:nvSpPr>
        <p:spPr>
          <a:xfrm rot="18746691">
            <a:off x="2943910" y="1624173"/>
            <a:ext cx="1002951" cy="61001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Σύμβολο πολλαπλασιασμού 7">
            <a:extLst>
              <a:ext uri="{FF2B5EF4-FFF2-40B4-BE49-F238E27FC236}">
                <a16:creationId xmlns:a16="http://schemas.microsoft.com/office/drawing/2014/main" xmlns="" id="{BAB904AE-310D-4798-942B-06E511DAB658}"/>
              </a:ext>
            </a:extLst>
          </p:cNvPr>
          <p:cNvSpPr/>
          <p:nvPr/>
        </p:nvSpPr>
        <p:spPr>
          <a:xfrm>
            <a:off x="8183105" y="1362807"/>
            <a:ext cx="1345207" cy="132556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79693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C07225-3AAF-4970-A4C5-0223EAA24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ΜΟΝΟΠΥΡΗΝΙΚΟ ΣΥΝΔΡΟΜΟ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EFA537FF-B103-4551-9075-F4A0E18155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559" y="1549287"/>
            <a:ext cx="1152244" cy="969348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2BFD6E59-B530-49AC-956C-828F880B6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3B7D5B81-489A-4A27-9312-7D2DAA680A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εμπύρετο</a:t>
            </a:r>
          </a:p>
          <a:p>
            <a:r>
              <a:rPr lang="el-GR" dirty="0"/>
              <a:t>λεμφοκυττάρωση με άτυπα</a:t>
            </a:r>
          </a:p>
          <a:p>
            <a:r>
              <a:rPr lang="el-GR" dirty="0" err="1"/>
              <a:t>ηπατοσπληνομεγαλία</a:t>
            </a:r>
            <a:endParaRPr lang="el-GR" dirty="0"/>
          </a:p>
          <a:p>
            <a:r>
              <a:rPr lang="el-GR" dirty="0" err="1"/>
              <a:t>λεμφαδενοπάθεια</a:t>
            </a:r>
            <a:endParaRPr lang="el-GR" dirty="0"/>
          </a:p>
          <a:p>
            <a:r>
              <a:rPr lang="el-GR" dirty="0"/>
              <a:t>επαφή με εμπύρετο παιδί που φέρει </a:t>
            </a:r>
            <a:r>
              <a:rPr lang="el-GR" dirty="0" err="1"/>
              <a:t>κηλιδοβλατιδώδες</a:t>
            </a:r>
            <a:r>
              <a:rPr lang="el-GR" dirty="0"/>
              <a:t> εξάνθημα</a:t>
            </a:r>
          </a:p>
          <a:p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93A324F1-0FD0-4A87-A644-08907EBB5E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4521" y="1608749"/>
            <a:ext cx="944962" cy="932769"/>
          </a:xfrm>
          <a:prstGeom prst="rect">
            <a:avLst/>
          </a:prstGeo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42D1F58B-6CFC-4D90-90C0-FCC6E611E6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5B73F3B8-F002-4485-A8C2-5FCBF5131B1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/>
              <a:t>(-) </a:t>
            </a:r>
            <a:r>
              <a:rPr lang="en-US" dirty="0"/>
              <a:t>EBV, CMV, HIV,</a:t>
            </a:r>
          </a:p>
          <a:p>
            <a:r>
              <a:rPr lang="el-GR" dirty="0"/>
              <a:t>χωρίς έκθεση σε γάτες, βρώση ατελώς ψημένου κρέατος→ (-) </a:t>
            </a:r>
            <a:r>
              <a:rPr lang="en-US" dirty="0"/>
              <a:t>Toxoplasma</a:t>
            </a:r>
          </a:p>
          <a:p>
            <a:r>
              <a:rPr lang="el-GR" dirty="0"/>
              <a:t>Χωρίς συμπτωματολογία από αναπνευστικό/οφθαλμούς→ (-) </a:t>
            </a:r>
            <a:r>
              <a:rPr lang="el-GR" dirty="0" err="1"/>
              <a:t>αδενοϊός</a:t>
            </a:r>
            <a:endParaRPr lang="el-GR" dirty="0"/>
          </a:p>
        </p:txBody>
      </p:sp>
      <p:sp>
        <p:nvSpPr>
          <p:cNvPr id="9" name="Φυσαλίδα σκέψης: Σύννεφο 8">
            <a:extLst>
              <a:ext uri="{FF2B5EF4-FFF2-40B4-BE49-F238E27FC236}">
                <a16:creationId xmlns:a16="http://schemas.microsoft.com/office/drawing/2014/main" xmlns="" id="{A769BE4F-5C24-4FDC-A140-447CFF4DA3E0}"/>
              </a:ext>
            </a:extLst>
          </p:cNvPr>
          <p:cNvSpPr/>
          <p:nvPr/>
        </p:nvSpPr>
        <p:spPr>
          <a:xfrm>
            <a:off x="3946141" y="1549287"/>
            <a:ext cx="4299718" cy="2870486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HHV-6</a:t>
            </a:r>
            <a:endParaRPr lang="el-GR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C8E3152-02C5-436D-B950-0DAC3C063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σ. </a:t>
            </a:r>
            <a:r>
              <a:rPr lang="en-US" dirty="0"/>
              <a:t>DRESS </a:t>
            </a:r>
            <a:r>
              <a:rPr lang="en-US" i="1" dirty="0"/>
              <a:t>(Drug Reaction with Eosinophilia and Systemic Symptoms)</a:t>
            </a:r>
            <a:endParaRPr lang="el-GR" i="1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9E9572B9-AE15-4707-A829-151AF483BD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559" y="1535727"/>
            <a:ext cx="1152244" cy="969348"/>
          </a:xfrm>
          <a:prstGeom prst="rect">
            <a:avLst/>
          </a:prstGeom>
        </p:spPr>
      </p:pic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669BEAE0-F502-4FD8-A8EB-EE9254EB1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425" y="1702491"/>
            <a:ext cx="5157787" cy="823912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BE463B3E-3997-4EB5-AA06-5F7DFA99CB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ηωσινοφιλία</a:t>
            </a:r>
            <a:endParaRPr lang="el-GR" dirty="0"/>
          </a:p>
          <a:p>
            <a:r>
              <a:rPr lang="el-GR" dirty="0" err="1"/>
              <a:t>λεμφαδενοπάθεια</a:t>
            </a:r>
            <a:endParaRPr lang="el-GR" dirty="0"/>
          </a:p>
          <a:p>
            <a:r>
              <a:rPr lang="el-GR" dirty="0"/>
              <a:t>διαταραχή ηπατικής βιοχημείας</a:t>
            </a:r>
          </a:p>
          <a:p>
            <a:r>
              <a:rPr lang="el-GR" dirty="0"/>
              <a:t>εξάνθημα</a:t>
            </a:r>
          </a:p>
          <a:p>
            <a:r>
              <a:rPr lang="el-GR" dirty="0"/>
              <a:t>λήψη </a:t>
            </a:r>
            <a:r>
              <a:rPr lang="el-GR" dirty="0" err="1"/>
              <a:t>στατίνης</a:t>
            </a:r>
            <a:r>
              <a:rPr lang="el-GR" dirty="0"/>
              <a:t>, </a:t>
            </a:r>
            <a:r>
              <a:rPr lang="en-US" dirty="0"/>
              <a:t>PPI</a:t>
            </a:r>
            <a:endParaRPr lang="el-GR" dirty="0"/>
          </a:p>
          <a:p>
            <a:r>
              <a:rPr lang="el-GR" dirty="0"/>
              <a:t>λήψη άγνωστης αναλγητικής αγωγής προ 5</a:t>
            </a:r>
            <a:r>
              <a:rPr lang="en-US" dirty="0"/>
              <a:t>w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D78DE7E9-8774-4535-9C28-2EAD0644F9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5324" y="1582245"/>
            <a:ext cx="944962" cy="932769"/>
          </a:xfrm>
          <a:prstGeom prst="rect">
            <a:avLst/>
          </a:prstGeo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C8451144-6C8C-455B-A45C-022C14138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4FD264B6-3324-47DD-ABD9-9F8D973EFB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χρόνια λήψη εν λόγω αγωγής</a:t>
            </a:r>
            <a:endParaRPr lang="en-US" dirty="0"/>
          </a:p>
          <a:p>
            <a:endParaRPr lang="en-US" dirty="0"/>
          </a:p>
          <a:p>
            <a:r>
              <a:rPr lang="el-GR" dirty="0"/>
              <a:t>δύσκολη συσχέτιση άγνωστου φαρμάκου με το σύνδρομο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8073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20C4D2EF-0F49-4A5F-B1D1-40F03618EC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7275" y="0"/>
            <a:ext cx="8934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989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586B0E1-54B6-4F95-A63A-073CB0FB2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σ.</a:t>
            </a:r>
            <a:r>
              <a:rPr lang="en-US" dirty="0"/>
              <a:t>DRESS</a:t>
            </a:r>
            <a:r>
              <a:rPr lang="el-GR" dirty="0"/>
              <a:t> </a:t>
            </a:r>
            <a:r>
              <a:rPr lang="el-GR" sz="3200" i="1" dirty="0"/>
              <a:t>(επίπτωση 1/1000-1/10000 ανά φάρμακο)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721F36B-6BE6-45DD-BE48-B26C547E2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l-GR" dirty="0"/>
          </a:p>
          <a:p>
            <a:pPr algn="ctr"/>
            <a:r>
              <a:rPr lang="el-GR" dirty="0"/>
              <a:t>Εκδηλώνεται συχνότερα με:</a:t>
            </a:r>
          </a:p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F5DE8A3-6E99-4E45-B0AA-30517C0EF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9600" dirty="0"/>
              <a:t>εμπύρετο (90-100%)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9600" dirty="0"/>
              <a:t>εξάνθημα (87%)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9600" dirty="0" err="1"/>
              <a:t>λεμφαδενοπάθεια</a:t>
            </a:r>
            <a:r>
              <a:rPr lang="el-GR" sz="9600" dirty="0"/>
              <a:t> (70%)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9600" dirty="0"/>
              <a:t>αιματολογική </a:t>
            </a:r>
            <a:r>
              <a:rPr lang="el-GR" sz="9600" dirty="0" err="1"/>
              <a:t>εικόνα→ηωσινοφιλία</a:t>
            </a:r>
            <a:r>
              <a:rPr lang="el-GR" sz="9600" dirty="0"/>
              <a:t>, άτυπα λεμφοκύτταρα (50-60%)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9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sz="9600" dirty="0" err="1"/>
              <a:t>Πολυσυστηματικές</a:t>
            </a:r>
            <a:r>
              <a:rPr lang="el-GR" sz="9600" dirty="0"/>
              <a:t> εκδηλώσεις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E0D15656-39A4-4AD9-B81A-A33F9A175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97496"/>
            <a:ext cx="5183188" cy="1007579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dirty="0"/>
              <a:t>Χαρακτηρίζεται από </a:t>
            </a:r>
            <a:r>
              <a:rPr lang="el-GR" dirty="0" err="1"/>
              <a:t>ηωσινοφιλική</a:t>
            </a:r>
            <a:r>
              <a:rPr lang="el-GR" dirty="0"/>
              <a:t> διήθηση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C0E7B3E6-33A0-42D6-89D6-4F13F1546A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l-GR" sz="8000" dirty="0"/>
              <a:t>ήπατος (50%-</a:t>
            </a:r>
            <a:r>
              <a:rPr lang="el-GR" sz="8000" dirty="0" err="1"/>
              <a:t>ασυμπτωματική</a:t>
            </a:r>
            <a:r>
              <a:rPr lang="el-GR" sz="8000" dirty="0"/>
              <a:t> ηπατίτιδα)</a:t>
            </a:r>
          </a:p>
          <a:p>
            <a:r>
              <a:rPr lang="el-GR" sz="8000" dirty="0"/>
              <a:t>νεφρών (10%-διάμεση νεφρίτιδα)</a:t>
            </a:r>
          </a:p>
          <a:p>
            <a:r>
              <a:rPr lang="el-GR" sz="8000" dirty="0"/>
              <a:t>καρδιάς (συχνότερα μυοκαρδίτιδα-</a:t>
            </a:r>
            <a:r>
              <a:rPr lang="en-US" sz="8000" dirty="0"/>
              <a:t>Acute Necrotizing Eosinophilic Myocarditis</a:t>
            </a:r>
            <a:r>
              <a:rPr lang="el-GR" sz="8000" dirty="0"/>
              <a:t>,</a:t>
            </a:r>
            <a:r>
              <a:rPr lang="en-US" sz="8000" dirty="0"/>
              <a:t> &gt;50% </a:t>
            </a:r>
            <a:r>
              <a:rPr lang="el-GR" sz="8000" dirty="0"/>
              <a:t>θνησιμότητα, μέση επιβίωση 3-5</a:t>
            </a:r>
            <a:r>
              <a:rPr lang="en-US" sz="8000" dirty="0"/>
              <a:t>d</a:t>
            </a:r>
            <a:r>
              <a:rPr lang="el-GR" sz="8000" dirty="0"/>
              <a:t>, περικαρδίτιδα</a:t>
            </a:r>
            <a:r>
              <a:rPr lang="en-US" sz="8000" dirty="0"/>
              <a:t>)</a:t>
            </a:r>
            <a:endParaRPr lang="el-GR" sz="8000" dirty="0"/>
          </a:p>
          <a:p>
            <a:r>
              <a:rPr lang="el-GR" sz="8000" dirty="0"/>
              <a:t>πνευμόνων (10%-</a:t>
            </a:r>
            <a:r>
              <a:rPr lang="el-GR" sz="8000" dirty="0" err="1"/>
              <a:t>πνευμονίτιδα</a:t>
            </a:r>
            <a:r>
              <a:rPr lang="el-GR" sz="8000" dirty="0"/>
              <a:t>, πλευρίτιδα)</a:t>
            </a:r>
          </a:p>
          <a:p>
            <a:r>
              <a:rPr lang="el-GR" sz="8000" dirty="0"/>
              <a:t>ΓΕΣ (διάρροιες, κολίτιδα, παγκρεατίτιδα)</a:t>
            </a:r>
            <a:endParaRPr lang="en-US" sz="8000" dirty="0"/>
          </a:p>
          <a:p>
            <a:r>
              <a:rPr lang="el-GR" sz="8000" dirty="0" err="1"/>
              <a:t>μυοσκελετικού</a:t>
            </a:r>
            <a:r>
              <a:rPr lang="el-GR" sz="8000" dirty="0"/>
              <a:t> (</a:t>
            </a:r>
            <a:r>
              <a:rPr lang="el-GR" sz="8000" dirty="0" err="1"/>
              <a:t>μυοσίτιδα</a:t>
            </a:r>
            <a:r>
              <a:rPr lang="el-GR" sz="8000" dirty="0"/>
              <a:t>-αρθρίτιδα)</a:t>
            </a:r>
          </a:p>
          <a:p>
            <a:r>
              <a:rPr lang="el-GR" sz="8000" dirty="0"/>
              <a:t>ΚΝΣ (μηνιγγίτιδα, εγκεφαλίτιδα), </a:t>
            </a:r>
            <a:r>
              <a:rPr lang="el-GR" sz="8000" dirty="0" err="1"/>
              <a:t>πολυνεύριτιδα</a:t>
            </a:r>
            <a:endParaRPr lang="el-GR" sz="8000" dirty="0"/>
          </a:p>
          <a:p>
            <a:r>
              <a:rPr lang="el-GR" sz="8000" dirty="0"/>
              <a:t>Λοιπά</a:t>
            </a:r>
            <a:r>
              <a:rPr lang="en-US" sz="8000" dirty="0"/>
              <a:t>: </a:t>
            </a:r>
            <a:r>
              <a:rPr lang="el-GR" sz="8000" dirty="0" err="1"/>
              <a:t>ραγοειδίτιδα</a:t>
            </a:r>
            <a:r>
              <a:rPr lang="el-GR" sz="8000" dirty="0"/>
              <a:t>, </a:t>
            </a:r>
            <a:r>
              <a:rPr lang="el-GR" sz="8000" dirty="0" err="1"/>
              <a:t>αυτοάνοση</a:t>
            </a:r>
            <a:r>
              <a:rPr lang="el-GR" sz="8000" dirty="0"/>
              <a:t> θυρεοειδίτιδα, </a:t>
            </a:r>
            <a:r>
              <a:rPr lang="el-GR" sz="8000" dirty="0" err="1"/>
              <a:t>αιμοφαγοκυτταρικό</a:t>
            </a:r>
            <a:r>
              <a:rPr lang="el-GR" sz="8000" dirty="0"/>
              <a:t> σ.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51368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4A50C2D5-DAAC-4D6B-AD71-369E969E9C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67" y="1994709"/>
            <a:ext cx="5291666" cy="2868582"/>
          </a:xfrm>
          <a:prstGeom prst="rect">
            <a:avLst/>
          </a:prstGeom>
        </p:spPr>
      </p:pic>
      <p:pic>
        <p:nvPicPr>
          <p:cNvPr id="6" name="Εικόνα 5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9DF93989-C6EF-4255-BDD5-22046983DE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6865" y="2258219"/>
            <a:ext cx="5291667" cy="234156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01C0173-47C2-4938-894B-E2FA52A9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ΦΑΡΜΑΚΑ ΣΧΕΤΙΖΟΜΕΝΑ ΜΕ </a:t>
            </a:r>
            <a:r>
              <a:rPr lang="en-US" dirty="0"/>
              <a:t>DRESS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66319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1B67D2F-2656-463B-8D10-1BDF9C4F4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HHV-6 </a:t>
            </a:r>
            <a:r>
              <a:rPr lang="el-GR" dirty="0"/>
              <a:t>&amp; σ.</a:t>
            </a:r>
            <a:r>
              <a:rPr lang="en-US" dirty="0"/>
              <a:t>DRESS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D5C3ED8-17E4-4813-856D-2689F92C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Κλινική εκδήλωση σε ενήλικες ως </a:t>
            </a:r>
            <a:r>
              <a:rPr lang="el-GR" dirty="0" err="1"/>
              <a:t>μονοπυρηνικό</a:t>
            </a:r>
            <a:r>
              <a:rPr lang="el-GR" dirty="0"/>
              <a:t> σύνδρομο</a:t>
            </a:r>
          </a:p>
          <a:p>
            <a:r>
              <a:rPr lang="el-GR" dirty="0"/>
              <a:t>Επαφή με παιδί πάσχον από εμπύρετη λοίμωξη με εξάνθημα</a:t>
            </a:r>
          </a:p>
          <a:p>
            <a:r>
              <a:rPr lang="el-GR" dirty="0"/>
              <a:t>Αναγκαίος ειδικός ορολογικός έλεγχος, πέραν </a:t>
            </a:r>
            <a:r>
              <a:rPr lang="en-US" dirty="0"/>
              <a:t>PCR</a:t>
            </a:r>
          </a:p>
          <a:p>
            <a:r>
              <a:rPr lang="el-GR" dirty="0"/>
              <a:t>Πιθανή αιτία ασθενώς (+) </a:t>
            </a:r>
            <a:r>
              <a:rPr lang="en-US" dirty="0" err="1"/>
              <a:t>Monotest</a:t>
            </a:r>
            <a:r>
              <a:rPr lang="en-US" dirty="0"/>
              <a:t> (</a:t>
            </a:r>
            <a:r>
              <a:rPr lang="el-GR" dirty="0"/>
              <a:t>διασταυρούμενη αντίδραση)</a:t>
            </a:r>
          </a:p>
          <a:p>
            <a:r>
              <a:rPr lang="el-GR" dirty="0"/>
              <a:t>Συσχέτιση πρωτοπαθούς λοίμωξης ή </a:t>
            </a:r>
            <a:r>
              <a:rPr lang="el-GR" dirty="0" err="1"/>
              <a:t>επαναλοίμωξης</a:t>
            </a:r>
            <a:r>
              <a:rPr lang="el-GR" dirty="0"/>
              <a:t> από τον ιό με την εκδήλωση σ.</a:t>
            </a:r>
            <a:r>
              <a:rPr lang="en-US" dirty="0"/>
              <a:t>DRESS</a:t>
            </a:r>
            <a:r>
              <a:rPr lang="el-GR" dirty="0"/>
              <a:t> (αναφέρεται βιβλιογραφικά ως και 60%)</a:t>
            </a:r>
            <a:endParaRPr lang="en-US" dirty="0"/>
          </a:p>
          <a:p>
            <a:r>
              <a:rPr lang="el-GR" dirty="0"/>
              <a:t>Πιθανός </a:t>
            </a:r>
            <a:r>
              <a:rPr lang="el-GR" dirty="0" err="1"/>
              <a:t>παθοφυσιολογικός</a:t>
            </a:r>
            <a:r>
              <a:rPr lang="el-GR" dirty="0"/>
              <a:t> μηχανισμός η </a:t>
            </a:r>
            <a:r>
              <a:rPr lang="el-GR" dirty="0" err="1"/>
              <a:t>υπερ</a:t>
            </a:r>
            <a:r>
              <a:rPr lang="el-GR" dirty="0"/>
              <a:t>-ενεργοποίηση των βοηθητικών </a:t>
            </a:r>
            <a:r>
              <a:rPr lang="en-US" dirty="0"/>
              <a:t>CD4</a:t>
            </a:r>
            <a:r>
              <a:rPr lang="el-GR" dirty="0"/>
              <a:t> και των </a:t>
            </a:r>
            <a:r>
              <a:rPr lang="el-GR" dirty="0" err="1"/>
              <a:t>κυτταροτοξικών</a:t>
            </a:r>
            <a:r>
              <a:rPr lang="el-GR" dirty="0"/>
              <a:t> </a:t>
            </a:r>
            <a:r>
              <a:rPr lang="en-US" dirty="0"/>
              <a:t>CD8</a:t>
            </a:r>
            <a:r>
              <a:rPr lang="el-GR" dirty="0"/>
              <a:t> Τ λεμφοκυττάρων έναντι φαρμάκου στα πλαίσια της ιογενούς λοίμωξης</a:t>
            </a:r>
            <a:r>
              <a:rPr lang="en-US" dirty="0"/>
              <a:t> </a:t>
            </a:r>
            <a:r>
              <a:rPr lang="el-GR" dirty="0"/>
              <a:t> </a:t>
            </a:r>
          </a:p>
        </p:txBody>
      </p:sp>
      <p:sp>
        <p:nvSpPr>
          <p:cNvPr id="5" name="Επεξήγηση: Γραμμή 4">
            <a:extLst>
              <a:ext uri="{FF2B5EF4-FFF2-40B4-BE49-F238E27FC236}">
                <a16:creationId xmlns:a16="http://schemas.microsoft.com/office/drawing/2014/main" xmlns="" id="{064279B8-7766-4637-9443-02A52DA5527F}"/>
              </a:ext>
            </a:extLst>
          </p:cNvPr>
          <p:cNvSpPr/>
          <p:nvPr/>
        </p:nvSpPr>
        <p:spPr>
          <a:xfrm>
            <a:off x="6096000" y="282318"/>
            <a:ext cx="3587262" cy="1491175"/>
          </a:xfrm>
          <a:prstGeom prst="borderCallout1">
            <a:avLst>
              <a:gd name="adj1" fmla="val 18750"/>
              <a:gd name="adj2" fmla="val -8333"/>
              <a:gd name="adj3" fmla="val 30739"/>
              <a:gd name="adj4" fmla="val -978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(+) </a:t>
            </a:r>
            <a:r>
              <a:rPr lang="en-US" dirty="0">
                <a:solidFill>
                  <a:schemeClr val="tx1"/>
                </a:solidFill>
              </a:rPr>
              <a:t>PCR </a:t>
            </a:r>
            <a:r>
              <a:rPr lang="el-GR" dirty="0">
                <a:solidFill>
                  <a:schemeClr val="tx1"/>
                </a:solidFill>
              </a:rPr>
              <a:t>σε δείγμα περιφερικού αίματος</a:t>
            </a:r>
            <a:r>
              <a:rPr lang="en-US" dirty="0">
                <a:solidFill>
                  <a:schemeClr val="tx1"/>
                </a:solidFill>
              </a:rPr>
              <a:t> (112,836 cp/ml)</a:t>
            </a:r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(+) </a:t>
            </a:r>
            <a:r>
              <a:rPr lang="en-US" dirty="0">
                <a:solidFill>
                  <a:schemeClr val="tx1"/>
                </a:solidFill>
              </a:rPr>
              <a:t>IgM (1:320)/IgG (1:10,240)Abs  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5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χάρτης, κείμενο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xmlns="" id="{DBF8B4A1-DDFE-45B3-A84D-81D8B6E323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67" y="1114735"/>
            <a:ext cx="5291666" cy="4656665"/>
          </a:xfrm>
          <a:prstGeom prst="rect">
            <a:avLst/>
          </a:prstGeom>
        </p:spPr>
      </p:pic>
      <p:pic>
        <p:nvPicPr>
          <p:cNvPr id="3" name="Εικόνα 2" descr="Εικόνα που περιέχει κείμενο, χάρτ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xmlns="" id="{DE413C14-3BA7-49D6-85D1-FC90B5478D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6865" y="1317963"/>
            <a:ext cx="5291667" cy="422207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8429358-2795-46BD-90D1-ED73FC94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610"/>
          </a:xfrm>
        </p:spPr>
        <p:txBody>
          <a:bodyPr>
            <a:normAutofit fontScale="90000"/>
          </a:bodyPr>
          <a:lstStyle/>
          <a:p>
            <a:r>
              <a:rPr lang="el-GR" dirty="0"/>
              <a:t>ΑΙΤΙΟΠΑΘΟΓΕΝΕΙΑ</a:t>
            </a:r>
            <a:br>
              <a:rPr lang="el-GR" dirty="0"/>
            </a:br>
            <a:endParaRPr lang="el-GR" dirty="0"/>
          </a:p>
        </p:txBody>
      </p:sp>
      <p:sp>
        <p:nvSpPr>
          <p:cNvPr id="6" name="Επεξήγηση: Επάνω βέλος 5">
            <a:extLst>
              <a:ext uri="{FF2B5EF4-FFF2-40B4-BE49-F238E27FC236}">
                <a16:creationId xmlns:a16="http://schemas.microsoft.com/office/drawing/2014/main" xmlns="" id="{FD0A9F1F-65EC-4406-9047-EF6D5E247B8E}"/>
              </a:ext>
            </a:extLst>
          </p:cNvPr>
          <p:cNvSpPr/>
          <p:nvPr/>
        </p:nvSpPr>
        <p:spPr>
          <a:xfrm>
            <a:off x="857711" y="1086600"/>
            <a:ext cx="3595020" cy="2703522"/>
          </a:xfrm>
          <a:prstGeom prst="up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Α       </a:t>
            </a:r>
            <a:r>
              <a:rPr lang="el-GR" b="1" dirty="0">
                <a:solidFill>
                  <a:schemeClr val="tx1"/>
                </a:solidFill>
              </a:rPr>
              <a:t>3 ΑΝΑΓΚΑΙΕΣ ΣΥΝΘΗΚΕΣ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endParaRPr lang="el-GR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l-GR" b="1" dirty="0">
                <a:solidFill>
                  <a:schemeClr val="tx1"/>
                </a:solidFill>
              </a:rPr>
              <a:t>Φάρμακο</a:t>
            </a:r>
          </a:p>
          <a:p>
            <a:pPr marL="342900" indent="-342900">
              <a:buFont typeface="+mj-lt"/>
              <a:buAutoNum type="arabicPeriod"/>
            </a:pPr>
            <a:r>
              <a:rPr lang="el-GR" b="1" dirty="0">
                <a:solidFill>
                  <a:schemeClr val="tx1"/>
                </a:solidFill>
              </a:rPr>
              <a:t>Ενεργοποίηση ιού</a:t>
            </a:r>
          </a:p>
          <a:p>
            <a:pPr marL="342900" indent="-342900">
              <a:buFont typeface="+mj-lt"/>
              <a:buAutoNum type="arabicPeriod"/>
            </a:pPr>
            <a:r>
              <a:rPr lang="el-GR" b="1" dirty="0">
                <a:solidFill>
                  <a:schemeClr val="tx1"/>
                </a:solidFill>
              </a:rPr>
              <a:t>Ανοσολογική αλληλεπίδραση</a:t>
            </a:r>
          </a:p>
          <a:p>
            <a:pPr algn="ctr"/>
            <a:r>
              <a:rPr lang="el-GR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xmlns="" val="130183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36D74A3-38B6-4A2E-857D-BD8D9782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ΠΑΡΟΥΣΑ ΝΟΣΟΣ 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6068FBE-B4DA-40AD-A81F-900411E5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Από 3 εβδομάδων</a:t>
            </a:r>
            <a:r>
              <a:rPr lang="en-US" sz="2400" dirty="0"/>
              <a:t>: </a:t>
            </a:r>
            <a:r>
              <a:rPr lang="el-GR" sz="2400" b="1" i="1" dirty="0"/>
              <a:t>εμπύρετο με </a:t>
            </a:r>
            <a:r>
              <a:rPr lang="el-GR" sz="2400" b="1" i="1" dirty="0" err="1"/>
              <a:t>φρίκια</a:t>
            </a:r>
            <a:r>
              <a:rPr lang="el-GR" sz="2400" b="1" i="1" dirty="0"/>
              <a:t>, κεφαλαλγία, μυαλγίες </a:t>
            </a:r>
            <a:r>
              <a:rPr lang="el-GR" sz="2400" dirty="0"/>
              <a:t>→ αποδόθηκαν σε </a:t>
            </a:r>
            <a:r>
              <a:rPr lang="el-GR" sz="2400" dirty="0" err="1"/>
              <a:t>γριππώδη</a:t>
            </a:r>
            <a:r>
              <a:rPr lang="el-GR" sz="2400" dirty="0"/>
              <a:t> συνδρομή.</a:t>
            </a:r>
          </a:p>
          <a:p>
            <a:endParaRPr lang="el-GR" sz="2400" dirty="0"/>
          </a:p>
          <a:p>
            <a:r>
              <a:rPr lang="el-GR" sz="2400" dirty="0"/>
              <a:t>5 ημέρες μετά</a:t>
            </a:r>
            <a:r>
              <a:rPr lang="en-US" sz="2400" dirty="0"/>
              <a:t>: </a:t>
            </a:r>
            <a:r>
              <a:rPr lang="el-GR" sz="2400" b="1" i="1" dirty="0" err="1"/>
              <a:t>ερυθηματώδες</a:t>
            </a:r>
            <a:r>
              <a:rPr lang="el-GR" sz="2400" b="1" i="1" dirty="0"/>
              <a:t> εξάνθημα κορμού-άκρων </a:t>
            </a:r>
            <a:r>
              <a:rPr lang="el-GR" sz="2400" dirty="0"/>
              <a:t>και στη συνέχεια (24 ώρες μετά) </a:t>
            </a:r>
            <a:r>
              <a:rPr lang="el-GR" sz="2400" b="1" i="1" dirty="0"/>
              <a:t>κοιλιακό άλγος με ανορεξία </a:t>
            </a:r>
            <a:r>
              <a:rPr lang="el-GR" sz="2400" dirty="0"/>
              <a:t>και </a:t>
            </a:r>
            <a:r>
              <a:rPr lang="el-GR" sz="2400" b="1" i="1" dirty="0"/>
              <a:t>διαρροϊκές κενώσεις </a:t>
            </a:r>
            <a:r>
              <a:rPr lang="el-GR" sz="2400" dirty="0"/>
              <a:t>χωρίς πρόσμιξη αίματος. Αναφέρει τις επακόλουθες ημέρες </a:t>
            </a:r>
            <a:r>
              <a:rPr lang="el-GR" sz="2400" b="1" i="1" dirty="0"/>
              <a:t>ζάλη περιστροφικού τύπου </a:t>
            </a:r>
            <a:r>
              <a:rPr lang="el-GR" sz="2400" dirty="0"/>
              <a:t>και επεισόδιο απώλειας συνείδησης.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11777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5FC610E-A1E5-4E0F-BF0E-02F2C3CE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ΘΕΡΑΠΕΙΑ 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A0514E1-4A61-49CE-9096-35F56E861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Διακοπή υπεύθυνου φαρμάκου</a:t>
            </a:r>
          </a:p>
          <a:p>
            <a:endParaRPr lang="el-GR" dirty="0"/>
          </a:p>
          <a:p>
            <a:r>
              <a:rPr lang="el-GR" dirty="0"/>
              <a:t>Συστηματικά </a:t>
            </a:r>
            <a:r>
              <a:rPr lang="el-GR" dirty="0" err="1"/>
              <a:t>γλυκοκορτικοειδή</a:t>
            </a:r>
            <a:r>
              <a:rPr lang="en-US" dirty="0"/>
              <a:t>: prednisone 1mg/kg </a:t>
            </a:r>
            <a:r>
              <a:rPr lang="el-GR" dirty="0"/>
              <a:t>σε </a:t>
            </a:r>
            <a:r>
              <a:rPr lang="en-US" dirty="0"/>
              <a:t>tapering </a:t>
            </a:r>
            <a:r>
              <a:rPr lang="el-GR" dirty="0"/>
              <a:t> 3-6</a:t>
            </a:r>
            <a:r>
              <a:rPr lang="en-US" dirty="0"/>
              <a:t>m</a:t>
            </a:r>
            <a:endParaRPr lang="el-GR" dirty="0"/>
          </a:p>
          <a:p>
            <a:endParaRPr lang="en-US" dirty="0"/>
          </a:p>
          <a:p>
            <a:r>
              <a:rPr lang="el-GR" dirty="0"/>
              <a:t>Σε ηπιότερες μορφές τοπικά </a:t>
            </a:r>
            <a:r>
              <a:rPr lang="el-GR" dirty="0" err="1"/>
              <a:t>γλυκοκορτικοειδή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59157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2D3532C-3ED3-4D0A-982A-AFFAAAA7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ΘΕΡΑΠΕΙΑ ΙΙ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31D86DA-5648-4501-BC5B-E5C49C7EF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ασθενής αρχικά έλαβε τοπική αγωγή των δερματικών βλαβών.</a:t>
            </a:r>
          </a:p>
          <a:p>
            <a:endParaRPr lang="el-GR" dirty="0"/>
          </a:p>
          <a:p>
            <a:r>
              <a:rPr lang="el-GR" dirty="0"/>
              <a:t>Εξήλθε με βελτιωμένη ηπατική λειτουργία &amp; </a:t>
            </a:r>
            <a:r>
              <a:rPr lang="el-GR" dirty="0" err="1"/>
              <a:t>κφ</a:t>
            </a:r>
            <a:r>
              <a:rPr lang="el-GR" dirty="0"/>
              <a:t> </a:t>
            </a:r>
            <a:r>
              <a:rPr lang="en-US" dirty="0"/>
              <a:t>Eos</a:t>
            </a:r>
            <a:r>
              <a:rPr lang="el-GR" dirty="0"/>
              <a:t>.</a:t>
            </a:r>
          </a:p>
          <a:p>
            <a:endParaRPr lang="en-US" dirty="0"/>
          </a:p>
          <a:p>
            <a:r>
              <a:rPr lang="el-GR" dirty="0"/>
              <a:t>1</a:t>
            </a:r>
            <a:r>
              <a:rPr lang="en-US" dirty="0"/>
              <a:t>w </a:t>
            </a:r>
            <a:r>
              <a:rPr lang="el-GR" dirty="0"/>
              <a:t>μετά το εξιτήριο, λόγω του </a:t>
            </a:r>
            <a:r>
              <a:rPr lang="el-GR" dirty="0" err="1"/>
              <a:t>περικογχικού</a:t>
            </a:r>
            <a:r>
              <a:rPr lang="el-GR" dirty="0"/>
              <a:t> οιδήματος τέθηκε σε 20</a:t>
            </a:r>
            <a:r>
              <a:rPr lang="en-US" dirty="0"/>
              <a:t>mg prednisone</a:t>
            </a:r>
            <a:r>
              <a:rPr lang="el-GR" dirty="0"/>
              <a:t>/</a:t>
            </a:r>
            <a:r>
              <a:rPr lang="en-US" dirty="0"/>
              <a:t>d </a:t>
            </a:r>
            <a:r>
              <a:rPr lang="el-GR" dirty="0"/>
              <a:t>για 4</a:t>
            </a:r>
            <a:r>
              <a:rPr lang="en-US" dirty="0"/>
              <a:t>d.</a:t>
            </a:r>
            <a:endParaRPr lang="el-GR" dirty="0"/>
          </a:p>
          <a:p>
            <a:endParaRPr lang="en-US" dirty="0"/>
          </a:p>
          <a:p>
            <a:r>
              <a:rPr lang="en-US" dirty="0"/>
              <a:t>6w </a:t>
            </a:r>
            <a:r>
              <a:rPr lang="el-GR" dirty="0"/>
              <a:t>μετά, χωρίς εξάνθημα/οίδημα/</a:t>
            </a:r>
            <a:r>
              <a:rPr lang="el-GR" dirty="0" err="1"/>
              <a:t>λεμφαδενοπάθεια</a:t>
            </a:r>
            <a:r>
              <a:rPr lang="el-GR" dirty="0"/>
              <a:t>, πλήρως λειτουργικός.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ÎÏÎ¿ÏÎ­Î»ÎµÏÎ¼Î± ÎµÎ¹ÎºÏÎ½Î±Ï Î³Î¹Î± thank you gif">
            <a:extLst>
              <a:ext uri="{FF2B5EF4-FFF2-40B4-BE49-F238E27FC236}">
                <a16:creationId xmlns:a16="http://schemas.microsoft.com/office/drawing/2014/main" xmlns="" id="{FB202E89-B9C4-4E54-8BA4-0B1D49626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630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E78FBCF-E581-4AC1-BFDD-7757BB790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ΠΑΡΟΥΣΑ ΝΟΣΟΣ ΙΙ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69A8FBC-8BCB-47B7-B1E3-5D7C5ABBC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Προ 14 ημερών, 5ήμερη νοσηλεία σε άλλο νοσοκομείο λόγω </a:t>
            </a:r>
            <a:r>
              <a:rPr lang="el-GR" b="1" i="1" dirty="0"/>
              <a:t>αδυναμίας-καταβολής-διάχυτου </a:t>
            </a:r>
            <a:r>
              <a:rPr lang="el-GR" b="1" i="1" dirty="0" err="1"/>
              <a:t>ερυθηματώδους</a:t>
            </a:r>
            <a:r>
              <a:rPr lang="el-GR" b="1" i="1" dirty="0"/>
              <a:t> εξανθήματος</a:t>
            </a:r>
            <a:r>
              <a:rPr lang="el-GR" dirty="0"/>
              <a:t> οπότε και διαπιστώθηκε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l-GR" dirty="0" err="1"/>
              <a:t>Δεκατική</a:t>
            </a:r>
            <a:r>
              <a:rPr lang="el-GR" dirty="0"/>
              <a:t> πυρετική κίνηση (Θ</a:t>
            </a:r>
            <a:r>
              <a:rPr lang="en-US" dirty="0"/>
              <a:t>max 37,7˚C) , Eos 600 &amp; </a:t>
            </a:r>
            <a:r>
              <a:rPr lang="el-GR" dirty="0"/>
              <a:t>διαταραχή ηπατικής βιοχημείας. </a:t>
            </a:r>
          </a:p>
          <a:p>
            <a:pPr marL="0" indent="0">
              <a:buNone/>
            </a:pPr>
            <a:r>
              <a:rPr lang="en-US" dirty="0"/>
              <a:t>CT </a:t>
            </a:r>
            <a:r>
              <a:rPr lang="el-GR" dirty="0"/>
              <a:t>θώρακος χωρίς </a:t>
            </a:r>
            <a:r>
              <a:rPr lang="en-US" dirty="0"/>
              <a:t>IVC: </a:t>
            </a:r>
            <a:r>
              <a:rPr lang="el-GR" dirty="0"/>
              <a:t>οριακή </a:t>
            </a:r>
            <a:r>
              <a:rPr lang="el-GR" dirty="0" err="1"/>
              <a:t>λεμφαδενοπάθεια</a:t>
            </a:r>
            <a:r>
              <a:rPr lang="el-GR" dirty="0"/>
              <a:t> </a:t>
            </a:r>
            <a:r>
              <a:rPr lang="el-GR" dirty="0" err="1"/>
              <a:t>μεσοθωρακίου</a:t>
            </a:r>
            <a:r>
              <a:rPr lang="el-GR" dirty="0"/>
              <a:t>-πύλης ήπατος</a:t>
            </a:r>
          </a:p>
          <a:p>
            <a:pPr marL="0" indent="0">
              <a:buNone/>
            </a:pPr>
            <a:r>
              <a:rPr lang="en-US" dirty="0"/>
              <a:t>HAV, HBV, HCV, HIV, Babesia, </a:t>
            </a:r>
            <a:r>
              <a:rPr lang="en-US" dirty="0" err="1"/>
              <a:t>Ehrlichia</a:t>
            </a:r>
            <a:r>
              <a:rPr lang="en-US" dirty="0"/>
              <a:t>, Influenza A/B, Strep Test, IgM Lyme</a:t>
            </a:r>
            <a:r>
              <a:rPr lang="en-US" dirty="0">
                <a:sym typeface="Symbol" panose="05050102010706020507" pitchFamily="18" charset="2"/>
              </a:rPr>
              <a:t> (-)</a:t>
            </a:r>
          </a:p>
          <a:p>
            <a:pPr marL="0" indent="0">
              <a:buNone/>
            </a:pPr>
            <a:r>
              <a:rPr lang="el-GR" dirty="0"/>
              <a:t>Δόθηκε αντιβιοτική αγωγή (άγνωστο ποια), εξήλθε με </a:t>
            </a:r>
            <a:r>
              <a:rPr lang="en-US" dirty="0"/>
              <a:t>cetirizine-hydroxyzine </a:t>
            </a:r>
            <a:r>
              <a:rPr lang="el-GR" dirty="0"/>
              <a:t>και προγραμματισμό επανεκτίμησης σε Ε.Ι.  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628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FA65730-49FA-4D96-A98C-8AEAC29E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ΠΑΡΟΥΣΑ ΝΟΣΟΣ ΙΙΙ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9EA25F7-D156-4B60-AFAA-1DE6E3674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1 ημέρα προ της εκτίμησης στο τρέχον νοσοκομείο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b="1" i="1" dirty="0"/>
              <a:t>οίδημα προσώπου-άνω άκρων</a:t>
            </a:r>
            <a:r>
              <a:rPr lang="el-GR" dirty="0"/>
              <a:t> με </a:t>
            </a:r>
            <a:r>
              <a:rPr lang="el-GR" i="1" dirty="0" err="1"/>
              <a:t>φυσσαλίδες</a:t>
            </a:r>
            <a:r>
              <a:rPr lang="el-GR" dirty="0"/>
              <a:t> στις </a:t>
            </a:r>
            <a:r>
              <a:rPr lang="el-GR" i="1" dirty="0"/>
              <a:t>παλάμες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l-GR" dirty="0"/>
              <a:t>Αναφέρει κατά την εκτίμηση από οικογενειακό γιατρό </a:t>
            </a:r>
            <a:r>
              <a:rPr lang="el-GR" b="1" i="1" dirty="0"/>
              <a:t>εμμένον εμπύρετο</a:t>
            </a:r>
            <a:r>
              <a:rPr lang="el-GR" i="1" dirty="0"/>
              <a:t> με </a:t>
            </a:r>
            <a:r>
              <a:rPr lang="el-GR" i="1" dirty="0" err="1"/>
              <a:t>φρίκια</a:t>
            </a:r>
            <a:r>
              <a:rPr lang="el-GR" i="1" dirty="0"/>
              <a:t>, </a:t>
            </a:r>
            <a:r>
              <a:rPr lang="el-GR" b="1" i="1" dirty="0"/>
              <a:t>ανορεξία, κεφαλαλγία, δερματικές βλάβες</a:t>
            </a:r>
            <a:r>
              <a:rPr lang="el-GR" dirty="0"/>
              <a:t>. </a:t>
            </a:r>
          </a:p>
          <a:p>
            <a:pPr marL="0" indent="0">
              <a:buNone/>
            </a:pPr>
            <a:r>
              <a:rPr lang="el-GR" dirty="0"/>
              <a:t>Έλαβε 1 </a:t>
            </a:r>
            <a:r>
              <a:rPr lang="en-US" dirty="0"/>
              <a:t>tb </a:t>
            </a:r>
            <a:r>
              <a:rPr lang="el-GR" dirty="0" err="1"/>
              <a:t>μεθυλπρεδνιζολόνη</a:t>
            </a:r>
            <a:r>
              <a:rPr lang="el-GR" dirty="0"/>
              <a:t> και παραπέμφθηκε στα ΤΕΠ.</a:t>
            </a:r>
          </a:p>
          <a:p>
            <a:pPr marL="0" indent="0">
              <a:buNone/>
            </a:pPr>
            <a:r>
              <a:rPr lang="el-GR" dirty="0"/>
              <a:t>Στα ΤΕΠ του τρέχοντος νοσοκομείου</a:t>
            </a:r>
            <a:r>
              <a:rPr lang="en-US" dirty="0"/>
              <a:t>:</a:t>
            </a:r>
            <a:r>
              <a:rPr lang="el-GR" dirty="0"/>
              <a:t> </a:t>
            </a:r>
            <a:r>
              <a:rPr lang="el-GR" b="1" i="1" dirty="0"/>
              <a:t>κνησμός</a:t>
            </a:r>
            <a:r>
              <a:rPr lang="el-GR" dirty="0"/>
              <a:t> στα σημεία των δερματικών αλλοιώσεων, </a:t>
            </a:r>
            <a:r>
              <a:rPr lang="el-GR" b="1" i="1" dirty="0"/>
              <a:t>κόπωση</a:t>
            </a:r>
            <a:r>
              <a:rPr lang="el-GR" b="1" dirty="0"/>
              <a:t>, </a:t>
            </a:r>
            <a:r>
              <a:rPr lang="el-GR" b="1" i="1" dirty="0"/>
              <a:t>χρόνια οσφυαλγία</a:t>
            </a:r>
            <a:r>
              <a:rPr lang="el-GR" dirty="0"/>
              <a:t>, απώλεια ΣΒ (≈11 </a:t>
            </a:r>
            <a:r>
              <a:rPr lang="en-US" dirty="0"/>
              <a:t>kg)</a:t>
            </a:r>
            <a:r>
              <a:rPr lang="el-GR" dirty="0"/>
              <a:t> σε 15</a:t>
            </a:r>
            <a:r>
              <a:rPr lang="en-US" dirty="0"/>
              <a:t>w </a:t>
            </a:r>
            <a:r>
              <a:rPr lang="el-GR" dirty="0"/>
              <a:t>κυρίως με δίαιτα.</a:t>
            </a:r>
          </a:p>
          <a:p>
            <a:pPr marL="0" indent="0">
              <a:buNone/>
            </a:pPr>
            <a:r>
              <a:rPr lang="el-GR" dirty="0"/>
              <a:t>Στο οικογενειακό περιβάλλον της συντρόφου, παιδί με εμπύρετο και </a:t>
            </a:r>
            <a:r>
              <a:rPr lang="el-GR" dirty="0" err="1"/>
              <a:t>κηλιδοβλατιδώδες</a:t>
            </a:r>
            <a:r>
              <a:rPr lang="el-GR" dirty="0"/>
              <a:t> εξάνθημα.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5574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B5A484DD-2783-45B9-8ABF-31117CCD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83792"/>
            <a:ext cx="10515600" cy="303212"/>
          </a:xfrm>
        </p:spPr>
        <p:txBody>
          <a:bodyPr>
            <a:noAutofit/>
          </a:bodyPr>
          <a:lstStyle/>
          <a:p>
            <a:r>
              <a:rPr lang="el-GR" sz="2000" i="1" dirty="0"/>
              <a:t>*Αναφέρει λήψη μη </a:t>
            </a:r>
            <a:r>
              <a:rPr lang="el-GR" sz="2000" i="1" dirty="0" err="1"/>
              <a:t>συνταγογραφημένης</a:t>
            </a:r>
            <a:r>
              <a:rPr lang="el-GR" sz="2000" i="1" dirty="0"/>
              <a:t> αναλγητικής αγωγής λόγω οσφυαλγίας από 5</a:t>
            </a:r>
            <a:r>
              <a:rPr lang="en-US" sz="2000" i="1" dirty="0"/>
              <a:t>w </a:t>
            </a:r>
            <a:r>
              <a:rPr lang="el-GR" sz="2000" i="1" dirty="0"/>
              <a:t>που διέκοψε με την έναρξη της παρούσας συμπτωματολογίας. Τρέχουσα αγωγή χωρίς ανεπιθύμητες ενέργειες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DEE8D8E2-B0F9-4A81-93CE-A732F23B0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51556"/>
            <a:ext cx="5157787" cy="2053519"/>
          </a:xfrm>
        </p:spPr>
        <p:txBody>
          <a:bodyPr/>
          <a:lstStyle/>
          <a:p>
            <a:pPr algn="ctr"/>
            <a:r>
              <a:rPr lang="el-GR" dirty="0"/>
              <a:t>ΑΤΟΜΙΚΟ ΑΝΑΜΝΗΣΤΙΚΟ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EC52EBB6-ACB5-46AD-ABD2-13A1157E4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041723" cy="3003903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ΔΥΣΛΙΠΙΔΑΙΜΙΑ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ΚΑΤΑΘΛΙΠΤΙΚΗ ΔΙΑΤΑΡΑΧΗ</a:t>
            </a:r>
          </a:p>
          <a:p>
            <a:pPr algn="ctr"/>
            <a:endParaRPr lang="el-GR" dirty="0"/>
          </a:p>
          <a:p>
            <a:pPr algn="ctr"/>
            <a:r>
              <a:rPr lang="el-GR" dirty="0"/>
              <a:t>ΓΑΣΤΡΟΟΙΣΟΦΑΓΙΚΗ ΠΑΛΙΝΔΡΟΜΗΣΗ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xmlns="" id="{5F3BA0A7-2A26-4AF7-9CAC-012661600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2711"/>
            <a:ext cx="5183188" cy="992364"/>
          </a:xfrm>
        </p:spPr>
        <p:txBody>
          <a:bodyPr/>
          <a:lstStyle/>
          <a:p>
            <a:pPr algn="ctr"/>
            <a:r>
              <a:rPr lang="el-GR" dirty="0"/>
              <a:t>ΦΑΡΜΑΚΕΥΤΙΚΗ ΑΓΩΓΗ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xmlns="" id="{CD6E2497-CC16-4E7D-8B89-46521D4E6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0390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ROSUVASTATIN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MIRTAZAPINE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OMEPRAZOLE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ASPIRIN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8260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2F7CEF9-A12C-4E69-A14B-AA38696EB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3193"/>
          </a:xfrm>
        </p:spPr>
        <p:txBody>
          <a:bodyPr>
            <a:normAutofit fontScale="90000"/>
          </a:bodyPr>
          <a:lstStyle/>
          <a:p>
            <a:r>
              <a:rPr lang="el-GR" dirty="0"/>
              <a:t>ΛΟΙΠΟ ΑΝΑΜΝΗΣΤΙΚΟ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FF159BE2-C870-4FB2-8E4B-6C7E88BD1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291644"/>
            <a:ext cx="9482667" cy="386080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ΚΑΠΝΙΣΜΑ</a:t>
            </a:r>
            <a:r>
              <a:rPr lang="en-US" dirty="0"/>
              <a:t>:</a:t>
            </a:r>
            <a:r>
              <a:rPr lang="el-GR" dirty="0"/>
              <a:t> 60</a:t>
            </a:r>
            <a:r>
              <a:rPr lang="en-US" dirty="0" err="1"/>
              <a:t>py</a:t>
            </a:r>
            <a:r>
              <a:rPr lang="en-US" dirty="0"/>
              <a:t> &amp; </a:t>
            </a:r>
            <a:r>
              <a:rPr lang="el-GR" dirty="0"/>
              <a:t>ΜΑΡΙΧΟΥΑΝΑ 1 τσιγάρο</a:t>
            </a:r>
            <a:r>
              <a:rPr lang="en-US" dirty="0"/>
              <a:t>/w</a:t>
            </a:r>
            <a:endParaRPr lang="el-GR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ΑΛΚΟΟΛ</a:t>
            </a:r>
            <a:r>
              <a:rPr lang="en-US" dirty="0"/>
              <a:t>: (-)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ΟΙΚΟΓΕΝΕΙΑΚΟ ΙΣΤΟΡΙΚΟ</a:t>
            </a:r>
            <a:r>
              <a:rPr lang="en-US" dirty="0"/>
              <a:t>:</a:t>
            </a:r>
            <a:r>
              <a:rPr lang="el-GR" dirty="0"/>
              <a:t> από μητέρα </a:t>
            </a:r>
            <a:r>
              <a:rPr lang="en-US" dirty="0"/>
              <a:t>C</a:t>
            </a:r>
            <a:r>
              <a:rPr lang="el-GR" dirty="0"/>
              <a:t>α πνεύμονα, από πατέρα ΣΔ ΙΙ/  ΣΝ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ΕΠΑΓΓΕΛΜΑ</a:t>
            </a:r>
            <a:r>
              <a:rPr lang="en-US" dirty="0"/>
              <a:t>: </a:t>
            </a:r>
            <a:r>
              <a:rPr lang="el-GR" dirty="0"/>
              <a:t>εργάτης σε χειρωνακτικές εργασίες-οδηγός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ΧΩΡΙΣ ΤΑΞΙΔΙΑ, ΕΚΘΕΣΗ ΣΕ ΖΩΑ/ΕΝΤΟΜΑ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l-GR" dirty="0"/>
              <a:t>Πολλαπλές σεξουαλικές συντρόφους, επαφές με προφύλαξη</a:t>
            </a:r>
          </a:p>
        </p:txBody>
      </p:sp>
    </p:spTree>
    <p:extLst>
      <p:ext uri="{BB962C8B-B14F-4D97-AF65-F5344CB8AC3E}">
        <p14:creationId xmlns:p14="http://schemas.microsoft.com/office/powerpoint/2010/main" xmlns="" val="2336413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162D248-30B0-4C2A-9F25-2429A70F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04800"/>
            <a:ext cx="10515600" cy="60325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CA5E426-565E-492F-A667-25FD92B36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4757"/>
            <a:ext cx="10515600" cy="5522206"/>
          </a:xfrm>
        </p:spPr>
        <p:txBody>
          <a:bodyPr>
            <a:normAutofit fontScale="25000" lnSpcReduction="20000"/>
          </a:bodyPr>
          <a:lstStyle/>
          <a:p>
            <a:r>
              <a:rPr lang="el-GR" sz="11200" dirty="0"/>
              <a:t>ΑΠ</a:t>
            </a:r>
            <a:r>
              <a:rPr lang="en-US" sz="11200" dirty="0"/>
              <a:t>: 132/57 mmHg</a:t>
            </a:r>
          </a:p>
          <a:p>
            <a:pPr marL="0" indent="0">
              <a:buNone/>
            </a:pPr>
            <a:r>
              <a:rPr lang="en-US" sz="11200" dirty="0"/>
              <a:t>   HR: 89/min</a:t>
            </a:r>
          </a:p>
          <a:p>
            <a:pPr marL="0" indent="0">
              <a:buNone/>
            </a:pPr>
            <a:r>
              <a:rPr lang="en-US" sz="11200" dirty="0"/>
              <a:t>   </a:t>
            </a:r>
            <a:r>
              <a:rPr lang="en-US" sz="11200" dirty="0" err="1"/>
              <a:t>Tem</a:t>
            </a:r>
            <a:r>
              <a:rPr lang="en-US" sz="11200" dirty="0"/>
              <a:t>: 37,1˚C</a:t>
            </a:r>
          </a:p>
          <a:p>
            <a:pPr marL="0" indent="0">
              <a:buNone/>
            </a:pPr>
            <a:r>
              <a:rPr lang="en-US" sz="11200" dirty="0"/>
              <a:t>   Sat: 98% (</a:t>
            </a:r>
            <a:r>
              <a:rPr lang="en-US" sz="11200" dirty="0" err="1"/>
              <a:t>fiO</a:t>
            </a:r>
            <a:r>
              <a:rPr lang="el-GR" sz="11200" dirty="0"/>
              <a:t>2</a:t>
            </a:r>
            <a:r>
              <a:rPr lang="en-US" sz="11200" dirty="0"/>
              <a:t> 21%)</a:t>
            </a:r>
            <a:endParaRPr lang="el-GR" sz="11200" dirty="0"/>
          </a:p>
          <a:p>
            <a:pPr marL="0" indent="0">
              <a:buNone/>
            </a:pPr>
            <a:endParaRPr lang="en-US" dirty="0"/>
          </a:p>
          <a:p>
            <a:r>
              <a:rPr lang="el-GR" sz="11200" dirty="0"/>
              <a:t>Φ.Ε.</a:t>
            </a:r>
          </a:p>
          <a:p>
            <a:pPr marL="0" indent="0">
              <a:buNone/>
            </a:pPr>
            <a:r>
              <a:rPr lang="el-GR" sz="11200" i="1" dirty="0"/>
              <a:t>Κεφαλή</a:t>
            </a:r>
            <a:r>
              <a:rPr lang="en-US" sz="11200" dirty="0"/>
              <a:t>:</a:t>
            </a:r>
            <a:r>
              <a:rPr lang="el-GR" sz="11200" dirty="0"/>
              <a:t> </a:t>
            </a:r>
            <a:r>
              <a:rPr lang="el-GR" sz="11200" dirty="0" err="1"/>
              <a:t>περικογχικό</a:t>
            </a:r>
            <a:r>
              <a:rPr lang="el-GR" sz="11200" dirty="0"/>
              <a:t> οίδημα </a:t>
            </a:r>
          </a:p>
          <a:p>
            <a:pPr marL="0" indent="0">
              <a:buNone/>
            </a:pPr>
            <a:r>
              <a:rPr lang="el-GR" sz="11200" i="1" dirty="0"/>
              <a:t>Δέρμα</a:t>
            </a:r>
            <a:r>
              <a:rPr lang="en-US" sz="11200" i="1" dirty="0"/>
              <a:t>:</a:t>
            </a:r>
            <a:r>
              <a:rPr lang="el-GR" sz="11200" dirty="0"/>
              <a:t> απολέπιση </a:t>
            </a:r>
            <a:r>
              <a:rPr lang="el-GR" sz="11200" dirty="0" err="1"/>
              <a:t>μετωποκροταφικά</a:t>
            </a:r>
            <a:r>
              <a:rPr lang="el-GR" sz="11200" dirty="0"/>
              <a:t>, </a:t>
            </a:r>
            <a:r>
              <a:rPr lang="el-GR" sz="11200" dirty="0" err="1"/>
              <a:t>κηλιδοβλατιδώδες</a:t>
            </a:r>
            <a:r>
              <a:rPr lang="el-GR" sz="11200" dirty="0"/>
              <a:t> εξάνθημα κορμού, ιώδεις πλάκες με απολέπιση σε άνω-κάτω άκρα &amp; άκρα πόδια, </a:t>
            </a:r>
            <a:r>
              <a:rPr lang="el-GR" sz="11200" dirty="0" err="1"/>
              <a:t>φυσσαλίδες</a:t>
            </a:r>
            <a:r>
              <a:rPr lang="el-GR" sz="11200" dirty="0"/>
              <a:t> με αιμορραγικό περιεχόμενο σε παλάμες &amp; δάχτυλα άνω άκρων. Όνυχες </a:t>
            </a:r>
            <a:r>
              <a:rPr lang="el-GR" sz="11200" dirty="0" err="1"/>
              <a:t>κφ</a:t>
            </a:r>
            <a:endParaRPr lang="el-GR" sz="11200" dirty="0"/>
          </a:p>
          <a:p>
            <a:pPr marL="0" indent="0">
              <a:buNone/>
            </a:pPr>
            <a:r>
              <a:rPr lang="el-GR" sz="11200" i="1" dirty="0"/>
              <a:t>Λεμφαδένες</a:t>
            </a:r>
            <a:r>
              <a:rPr lang="en-US" sz="11200" i="1" dirty="0"/>
              <a:t>:</a:t>
            </a:r>
            <a:r>
              <a:rPr lang="el-GR" sz="11200" dirty="0"/>
              <a:t> ψηλαφητοί κινητοί ήπια επώδυνοι υπογνάθιοι (2</a:t>
            </a:r>
            <a:r>
              <a:rPr lang="en-US" sz="11200" dirty="0"/>
              <a:t>cm)</a:t>
            </a:r>
            <a:r>
              <a:rPr lang="el-GR" sz="11200" dirty="0"/>
              <a:t>, τραχηλικοί</a:t>
            </a:r>
            <a:r>
              <a:rPr lang="en-US" sz="11200" dirty="0"/>
              <a:t> (1cm)</a:t>
            </a:r>
            <a:r>
              <a:rPr lang="el-GR" sz="11200" dirty="0"/>
              <a:t>,</a:t>
            </a:r>
            <a:r>
              <a:rPr lang="en-US" sz="11200" dirty="0"/>
              <a:t> </a:t>
            </a:r>
            <a:r>
              <a:rPr lang="el-GR" sz="11200" dirty="0"/>
              <a:t>βουβωνικοί, μασχαλιαίοι</a:t>
            </a:r>
          </a:p>
          <a:p>
            <a:pPr marL="0" indent="0">
              <a:buNone/>
            </a:pPr>
            <a:r>
              <a:rPr lang="el-GR" sz="11200" i="1" dirty="0"/>
              <a:t>Κοιλιά</a:t>
            </a:r>
            <a:r>
              <a:rPr lang="en-US" sz="11200" i="1" dirty="0"/>
              <a:t>:</a:t>
            </a:r>
            <a:r>
              <a:rPr lang="en-US" sz="11200" dirty="0"/>
              <a:t> </a:t>
            </a:r>
            <a:r>
              <a:rPr lang="el-GR" sz="11200" dirty="0" err="1"/>
              <a:t>ηπατοσπληνομεγαλία</a:t>
            </a:r>
            <a:endParaRPr lang="el-GR" sz="11200" dirty="0"/>
          </a:p>
          <a:p>
            <a:pPr marL="0" indent="0">
              <a:buNone/>
            </a:pPr>
            <a:r>
              <a:rPr lang="el-GR" sz="11200" dirty="0"/>
              <a:t>Δακτυλική/</a:t>
            </a:r>
            <a:r>
              <a:rPr lang="en-US" sz="11200" dirty="0" err="1"/>
              <a:t>Hemocult</a:t>
            </a:r>
            <a:r>
              <a:rPr lang="en-US" sz="11200" dirty="0"/>
              <a:t>: (-)</a:t>
            </a:r>
            <a:endParaRPr lang="el-GR" sz="112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0965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360">
            <a:extLst>
              <a:ext uri="{FF2B5EF4-FFF2-40B4-BE49-F238E27FC236}">
                <a16:creationId xmlns:a16="http://schemas.microsoft.com/office/drawing/2014/main" xmlns="" id="{0D66E2FA-30A5-431E-9360-CB87736A1CAC}"/>
              </a:ext>
            </a:extLst>
          </p:cNvPr>
          <p:cNvGrpSpPr/>
          <p:nvPr/>
        </p:nvGrpSpPr>
        <p:grpSpPr>
          <a:xfrm>
            <a:off x="383822" y="259644"/>
            <a:ext cx="11187289" cy="4242951"/>
            <a:chOff x="-2234" y="-2348"/>
            <a:chExt cx="6012687" cy="2148840"/>
          </a:xfrm>
        </p:grpSpPr>
        <p:pic>
          <p:nvPicPr>
            <p:cNvPr id="3" name="Picture 28413">
              <a:extLst>
                <a:ext uri="{FF2B5EF4-FFF2-40B4-BE49-F238E27FC236}">
                  <a16:creationId xmlns:a16="http://schemas.microsoft.com/office/drawing/2014/main" xmlns="" id="{36458161-6810-42AE-A84E-A94DA4843E3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2234" y="-2348"/>
              <a:ext cx="1545336" cy="2148840"/>
            </a:xfrm>
            <a:prstGeom prst="rect">
              <a:avLst/>
            </a:prstGeom>
          </p:spPr>
        </p:pic>
        <p:pic>
          <p:nvPicPr>
            <p:cNvPr id="4" name="Picture 28412">
              <a:extLst>
                <a:ext uri="{FF2B5EF4-FFF2-40B4-BE49-F238E27FC236}">
                  <a16:creationId xmlns:a16="http://schemas.microsoft.com/office/drawing/2014/main" xmlns="" id="{DEE9C72E-C948-43CD-8D1A-C58520242DC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4917" y="-2348"/>
              <a:ext cx="2676144" cy="2148840"/>
            </a:xfrm>
            <a:prstGeom prst="rect">
              <a:avLst/>
            </a:prstGeom>
          </p:spPr>
        </p:pic>
        <p:pic>
          <p:nvPicPr>
            <p:cNvPr id="5" name="Picture 28414">
              <a:extLst>
                <a:ext uri="{FF2B5EF4-FFF2-40B4-BE49-F238E27FC236}">
                  <a16:creationId xmlns:a16="http://schemas.microsoft.com/office/drawing/2014/main" xmlns="" id="{E7FAF8DE-F331-40BF-9F2A-89ABD0A10C9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24909" y="-2348"/>
              <a:ext cx="1685544" cy="2148840"/>
            </a:xfrm>
            <a:prstGeom prst="rect">
              <a:avLst/>
            </a:prstGeom>
          </p:spPr>
        </p:pic>
        <p:pic>
          <p:nvPicPr>
            <p:cNvPr id="6" name="Picture 28415">
              <a:extLst>
                <a:ext uri="{FF2B5EF4-FFF2-40B4-BE49-F238E27FC236}">
                  <a16:creationId xmlns:a16="http://schemas.microsoft.com/office/drawing/2014/main" xmlns="" id="{151CF215-3584-40F6-B7E1-2D67A87538C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4909" y="-2348"/>
              <a:ext cx="185928" cy="192024"/>
            </a:xfrm>
            <a:prstGeom prst="rect">
              <a:avLst/>
            </a:prstGeom>
          </p:spPr>
        </p:pic>
        <p:pic>
          <p:nvPicPr>
            <p:cNvPr id="7" name="Picture 28416">
              <a:extLst>
                <a:ext uri="{FF2B5EF4-FFF2-40B4-BE49-F238E27FC236}">
                  <a16:creationId xmlns:a16="http://schemas.microsoft.com/office/drawing/2014/main" xmlns="" id="{88ACADE5-EE9E-4251-8D0D-CF60229EEEE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97965" y="-2348"/>
              <a:ext cx="161544" cy="192024"/>
            </a:xfrm>
            <a:prstGeom prst="rect">
              <a:avLst/>
            </a:prstGeom>
          </p:spPr>
        </p:pic>
        <p:sp>
          <p:nvSpPr>
            <p:cNvPr id="8" name="Rectangle 794">
              <a:extLst>
                <a:ext uri="{FF2B5EF4-FFF2-40B4-BE49-F238E27FC236}">
                  <a16:creationId xmlns:a16="http://schemas.microsoft.com/office/drawing/2014/main" xmlns="" id="{04599547-778E-4E09-A2CC-0DECC16BC986}"/>
                </a:ext>
              </a:extLst>
            </p:cNvPr>
            <p:cNvSpPr/>
            <p:nvPr/>
          </p:nvSpPr>
          <p:spPr>
            <a:xfrm>
              <a:off x="52351" y="31142"/>
              <a:ext cx="90451" cy="171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146050" algn="l">
                <a:lnSpc>
                  <a:spcPct val="107000"/>
                </a:lnSpc>
                <a:spcAft>
                  <a:spcPts val="800"/>
                </a:spcAft>
              </a:pPr>
              <a:r>
                <a:rPr lang="el-GR" sz="900" b="1">
                  <a:solidFill>
                    <a:srgbClr val="18171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lang="el-GR" sz="10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ectangle 795">
              <a:extLst>
                <a:ext uri="{FF2B5EF4-FFF2-40B4-BE49-F238E27FC236}">
                  <a16:creationId xmlns:a16="http://schemas.microsoft.com/office/drawing/2014/main" xmlns="" id="{23C00631-E1D7-4D30-912B-815EC94C11B2}"/>
                </a:ext>
              </a:extLst>
            </p:cNvPr>
            <p:cNvSpPr/>
            <p:nvPr/>
          </p:nvSpPr>
          <p:spPr>
            <a:xfrm>
              <a:off x="1646836" y="31371"/>
              <a:ext cx="89843" cy="171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146050" algn="l">
                <a:lnSpc>
                  <a:spcPct val="107000"/>
                </a:lnSpc>
                <a:spcAft>
                  <a:spcPts val="800"/>
                </a:spcAft>
              </a:pPr>
              <a:r>
                <a:rPr lang="el-GR" sz="900" b="1">
                  <a:solidFill>
                    <a:srgbClr val="18171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</a:t>
              </a:r>
              <a:endParaRPr lang="el-GR" sz="10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796">
              <a:extLst>
                <a:ext uri="{FF2B5EF4-FFF2-40B4-BE49-F238E27FC236}">
                  <a16:creationId xmlns:a16="http://schemas.microsoft.com/office/drawing/2014/main" xmlns="" id="{212B475E-E26B-4EB6-A931-8A70BC8B2111}"/>
                </a:ext>
              </a:extLst>
            </p:cNvPr>
            <p:cNvSpPr/>
            <p:nvPr/>
          </p:nvSpPr>
          <p:spPr>
            <a:xfrm>
              <a:off x="4384664" y="32399"/>
              <a:ext cx="91972" cy="1716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indent="146050" algn="l">
                <a:lnSpc>
                  <a:spcPct val="107000"/>
                </a:lnSpc>
                <a:spcAft>
                  <a:spcPts val="800"/>
                </a:spcAft>
              </a:pPr>
              <a:r>
                <a:rPr lang="el-GR" sz="900" b="1">
                  <a:solidFill>
                    <a:srgbClr val="181717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</a:t>
              </a:r>
              <a:endParaRPr lang="el-GR" sz="10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11" name="Πίνακας 10">
            <a:extLst>
              <a:ext uri="{FF2B5EF4-FFF2-40B4-BE49-F238E27FC236}">
                <a16:creationId xmlns:a16="http://schemas.microsoft.com/office/drawing/2014/main" xmlns="" id="{D1310215-224F-4B9D-AE3D-4EC8E407F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9147338"/>
              </p:ext>
            </p:extLst>
          </p:nvPr>
        </p:nvGraphicFramePr>
        <p:xfrm>
          <a:off x="778933" y="5237145"/>
          <a:ext cx="10363200" cy="1317244"/>
        </p:xfrm>
        <a:graphic>
          <a:graphicData uri="http://schemas.openxmlformats.org/drawingml/2006/table">
            <a:tbl>
              <a:tblPr firstRow="1" firstCol="1" bandRow="1"/>
              <a:tblGrid>
                <a:gridCol w="10363200">
                  <a:extLst>
                    <a:ext uri="{9D8B030D-6E8A-4147-A177-3AD203B41FA5}">
                      <a16:colId xmlns:a16="http://schemas.microsoft.com/office/drawing/2014/main" xmlns="" val="1058145764"/>
                    </a:ext>
                  </a:extLst>
                </a:gridCol>
              </a:tblGrid>
              <a:tr h="1073343">
                <a:tc>
                  <a:txBody>
                    <a:bodyPr/>
                    <a:lstStyle/>
                    <a:p>
                      <a:pPr marL="80645" indent="146050" algn="l">
                        <a:lnSpc>
                          <a:spcPct val="107000"/>
                        </a:lnSpc>
                        <a:spcAft>
                          <a:spcPts val="145"/>
                        </a:spcAft>
                      </a:pPr>
                      <a:r>
                        <a:rPr lang="en-US" sz="2000" b="1" dirty="0">
                          <a:solidFill>
                            <a:srgbClr val="C7332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Figure 1.</a:t>
                      </a:r>
                      <a:r>
                        <a:rPr lang="en-US" sz="2000" b="1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Clinical Photographs of the Rash.</a:t>
                      </a:r>
                      <a:endParaRPr lang="en-US" sz="2000" b="1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0645" indent="146050" algn="l">
                        <a:lnSpc>
                          <a:spcPct val="107000"/>
                        </a:lnSpc>
                        <a:spcAft>
                          <a:spcPts val="145"/>
                        </a:spcAft>
                      </a:pPr>
                      <a:r>
                        <a:rPr lang="en-US" sz="2000" dirty="0">
                          <a:solidFill>
                            <a:srgbClr val="181717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patient presented with a polymorphous eruption, including violaceous plaques with   exfoliative scale on the dorsal feet (Panel A), flaccid bullae on the palms (Panel B), and a blanching, maculopapular rash on the trunk (Panel C).</a:t>
                      </a:r>
                      <a:endParaRPr lang="el-GR" sz="2000" dirty="0">
                        <a:solidFill>
                          <a:srgbClr val="181717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7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201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190529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1680</Words>
  <Application>Microsoft Office PowerPoint</Application>
  <PresentationFormat>Προσαρμογή</PresentationFormat>
  <Paragraphs>559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Θέμα του Office</vt:lpstr>
      <vt:lpstr>The New England Journal of Medicine </vt:lpstr>
      <vt:lpstr>ΑΙΤΙΑ ΕΙΣΟΔΟΥ</vt:lpstr>
      <vt:lpstr>ΠΑΡΟΥΣΑ ΝΟΣΟΣ Ι</vt:lpstr>
      <vt:lpstr>ΠΑΡΟΥΣΑ ΝΟΣΟΣ ΙΙ</vt:lpstr>
      <vt:lpstr>ΠΑΡΟΥΣΑ ΝΟΣΟΣ ΙΙΙ</vt:lpstr>
      <vt:lpstr>*Αναφέρει λήψη μη συνταγογραφημένης αναλγητικής αγωγής λόγω οσφυαλγίας από 5w που διέκοψε με την έναρξη της παρούσας συμπτωματολογίας. Τρέχουσα αγωγή χωρίς ανεπιθύμητες ενέργειες</vt:lpstr>
      <vt:lpstr>ΛΟΙΠΟ ΑΝΑΜΝΗΣΤΙΚΟ</vt:lpstr>
      <vt:lpstr>Διαφάνεια 8</vt:lpstr>
      <vt:lpstr>Διαφάνεια 9</vt:lpstr>
      <vt:lpstr>Διαφάνεια 10</vt:lpstr>
      <vt:lpstr>Διαφάνεια 11</vt:lpstr>
      <vt:lpstr>ΠΡΟΒΛΗΜΑΤΑ ΑΣΘΕΝΟΥΣ</vt:lpstr>
      <vt:lpstr>ΔΙΑΦΟΡΙΚΗ ΔΙΑΓΝΩΣΗ </vt:lpstr>
      <vt:lpstr>Διαφάνεια 14</vt:lpstr>
      <vt:lpstr>ΠΟΡΕΙΑ ΝΟΣΟΥ </vt:lpstr>
      <vt:lpstr>Διαφάνεια 16</vt:lpstr>
      <vt:lpstr>Διαφάνεια 17</vt:lpstr>
      <vt:lpstr>Διαφάνεια 18</vt:lpstr>
      <vt:lpstr>ΗΩΣΙΝΟΦΙΛΙΑ</vt:lpstr>
      <vt:lpstr>ΚΑΚΟΗΘΕΙΕΣ</vt:lpstr>
      <vt:lpstr>ν.Addison</vt:lpstr>
      <vt:lpstr>ΠΑΡΑΣΙΤΩΣΗ</vt:lpstr>
      <vt:lpstr>ΜΟΝΟΠΥΡΗΝΙΚΟ ΣΥΝΔΡΟΜΟ</vt:lpstr>
      <vt:lpstr>σ. DRESS (Drug Reaction with Eosinophilia and Systemic Symptoms)</vt:lpstr>
      <vt:lpstr>Διαφάνεια 25</vt:lpstr>
      <vt:lpstr>σ.DRESS (επίπτωση 1/1000-1/10000 ανά φάρμακο)</vt:lpstr>
      <vt:lpstr>ΦΑΡΜΑΚΑ ΣΧΕΤΙΖΟΜΕΝΑ ΜΕ DRESS</vt:lpstr>
      <vt:lpstr>HHV-6 &amp; σ.DRESS</vt:lpstr>
      <vt:lpstr>ΑΙΤΙΟΠΑΘΟΓΕΝΕΙΑ </vt:lpstr>
      <vt:lpstr>ΘΕΡΑΠΕΙΑ Ι</vt:lpstr>
      <vt:lpstr>ΘΕΡΑΠΕΙΑ ΙΙ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England Journal of Medicine</dc:title>
  <dc:creator>effie</dc:creator>
  <cp:lastModifiedBy>Evangelos</cp:lastModifiedBy>
  <cp:revision>16</cp:revision>
  <dcterms:created xsi:type="dcterms:W3CDTF">2018-10-07T19:12:31Z</dcterms:created>
  <dcterms:modified xsi:type="dcterms:W3CDTF">2018-11-03T20:17:15Z</dcterms:modified>
</cp:coreProperties>
</file>